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4"/>
  </p:handoutMasterIdLst>
  <p:sldIdLst>
    <p:sldId id="256" r:id="rId2"/>
    <p:sldId id="270" r:id="rId3"/>
    <p:sldId id="268" r:id="rId4"/>
    <p:sldId id="257" r:id="rId5"/>
    <p:sldId id="258" r:id="rId6"/>
    <p:sldId id="262" r:id="rId7"/>
    <p:sldId id="259" r:id="rId8"/>
    <p:sldId id="263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585" autoAdjust="0"/>
  </p:normalViewPr>
  <p:slideViewPr>
    <p:cSldViewPr>
      <p:cViewPr varScale="1">
        <p:scale>
          <a:sx n="68" d="100"/>
          <a:sy n="68" d="100"/>
        </p:scale>
        <p:origin x="-58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C980E3-4C51-49B9-92FD-C27833980A5C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1A0BF251-D6C7-4561-BD49-16317F483DDA}">
      <dgm:prSet phldrT="[Text]"/>
      <dgm:spPr/>
      <dgm:t>
        <a:bodyPr/>
        <a:lstStyle/>
        <a:p>
          <a:r>
            <a:rPr lang="en-GB" b="1" dirty="0" smtClean="0"/>
            <a:t>Appointment with Ophthalmologist</a:t>
          </a:r>
          <a:endParaRPr lang="en-GB" b="1" dirty="0"/>
        </a:p>
      </dgm:t>
    </dgm:pt>
    <dgm:pt modelId="{1E3D729F-EFD8-4C09-B7EC-4B0C345E3B44}" type="parTrans" cxnId="{4AB4533F-4F64-4CEA-99D5-FE6641ACA0F9}">
      <dgm:prSet/>
      <dgm:spPr/>
      <dgm:t>
        <a:bodyPr/>
        <a:lstStyle/>
        <a:p>
          <a:endParaRPr lang="en-GB"/>
        </a:p>
      </dgm:t>
    </dgm:pt>
    <dgm:pt modelId="{DD65C53A-82B4-4132-894F-97999EE71B07}" type="sibTrans" cxnId="{4AB4533F-4F64-4CEA-99D5-FE6641ACA0F9}">
      <dgm:prSet/>
      <dgm:spPr/>
      <dgm:t>
        <a:bodyPr/>
        <a:lstStyle/>
        <a:p>
          <a:endParaRPr lang="en-GB"/>
        </a:p>
      </dgm:t>
    </dgm:pt>
    <dgm:pt modelId="{FE2203CB-3FF8-423D-8E7C-A05FDC64C5C6}">
      <dgm:prSet phldrT="[Text]" custT="1"/>
      <dgm:spPr/>
      <dgm:t>
        <a:bodyPr/>
        <a:lstStyle/>
        <a:p>
          <a:r>
            <a:rPr lang="en-GB" sz="2400" dirty="0" smtClean="0"/>
            <a:t>Clinically prioritise appointments</a:t>
          </a:r>
          <a:endParaRPr lang="en-GB" sz="2400" dirty="0"/>
        </a:p>
      </dgm:t>
    </dgm:pt>
    <dgm:pt modelId="{BEA86DFE-AAC2-4315-A93C-BF66C78C8679}" type="parTrans" cxnId="{B80F4B7C-CCC4-4FC8-A664-1C824D187F5A}">
      <dgm:prSet/>
      <dgm:spPr/>
      <dgm:t>
        <a:bodyPr/>
        <a:lstStyle/>
        <a:p>
          <a:endParaRPr lang="en-GB"/>
        </a:p>
      </dgm:t>
    </dgm:pt>
    <dgm:pt modelId="{5DDF1C96-10DF-4234-8902-9B65739DE50E}" type="sibTrans" cxnId="{B80F4B7C-CCC4-4FC8-A664-1C824D187F5A}">
      <dgm:prSet/>
      <dgm:spPr/>
      <dgm:t>
        <a:bodyPr/>
        <a:lstStyle/>
        <a:p>
          <a:endParaRPr lang="en-GB"/>
        </a:p>
      </dgm:t>
    </dgm:pt>
    <dgm:pt modelId="{1EC1E894-4DEF-4611-80EC-85ACAF97DC1F}">
      <dgm:prSet phldrT="[Text]" custT="1"/>
      <dgm:spPr/>
      <dgm:t>
        <a:bodyPr/>
        <a:lstStyle/>
        <a:p>
          <a:r>
            <a:rPr lang="en-GB" sz="2400" dirty="0" smtClean="0"/>
            <a:t>Escalate appointments</a:t>
          </a:r>
          <a:endParaRPr lang="en-GB" sz="2400" dirty="0"/>
        </a:p>
      </dgm:t>
    </dgm:pt>
    <dgm:pt modelId="{6CBC010A-49A1-4D48-8149-E9AE8635695B}" type="parTrans" cxnId="{6EF13A11-FC62-4760-8B65-B0E5EF0C3A6A}">
      <dgm:prSet/>
      <dgm:spPr/>
      <dgm:t>
        <a:bodyPr/>
        <a:lstStyle/>
        <a:p>
          <a:endParaRPr lang="en-GB"/>
        </a:p>
      </dgm:t>
    </dgm:pt>
    <dgm:pt modelId="{CC0724A3-481C-4953-94D4-793631E6C7DB}" type="sibTrans" cxnId="{6EF13A11-FC62-4760-8B65-B0E5EF0C3A6A}">
      <dgm:prSet/>
      <dgm:spPr/>
      <dgm:t>
        <a:bodyPr/>
        <a:lstStyle/>
        <a:p>
          <a:endParaRPr lang="en-GB"/>
        </a:p>
      </dgm:t>
    </dgm:pt>
    <dgm:pt modelId="{5DAFBCEB-75FF-44AD-BAB1-1FCDE968029A}">
      <dgm:prSet phldrT="[Text]"/>
      <dgm:spPr/>
      <dgm:t>
        <a:bodyPr/>
        <a:lstStyle/>
        <a:p>
          <a:r>
            <a:rPr lang="en-GB" b="1" dirty="0" smtClean="0"/>
            <a:t>Appointment with WECS optometrist</a:t>
          </a:r>
          <a:endParaRPr lang="en-GB" b="1" dirty="0"/>
        </a:p>
      </dgm:t>
    </dgm:pt>
    <dgm:pt modelId="{91C5D7B6-2902-4102-982E-892444511737}" type="parTrans" cxnId="{9990DB5A-8234-4D57-B45A-2309C31D38A5}">
      <dgm:prSet/>
      <dgm:spPr/>
      <dgm:t>
        <a:bodyPr/>
        <a:lstStyle/>
        <a:p>
          <a:endParaRPr lang="en-GB"/>
        </a:p>
      </dgm:t>
    </dgm:pt>
    <dgm:pt modelId="{1EF9F2C5-C9C6-4A63-89F1-F1409E49DB2A}" type="sibTrans" cxnId="{9990DB5A-8234-4D57-B45A-2309C31D38A5}">
      <dgm:prSet/>
      <dgm:spPr/>
      <dgm:t>
        <a:bodyPr/>
        <a:lstStyle/>
        <a:p>
          <a:endParaRPr lang="en-GB"/>
        </a:p>
      </dgm:t>
    </dgm:pt>
    <dgm:pt modelId="{6FA39694-CAA4-406E-95C4-318B37C80500}">
      <dgm:prSet phldrT="[Text]"/>
      <dgm:spPr/>
      <dgm:t>
        <a:bodyPr/>
        <a:lstStyle/>
        <a:p>
          <a:r>
            <a:rPr lang="en-GB" b="1" dirty="0" smtClean="0"/>
            <a:t>Patient advised to see a WECS accredited optometrist</a:t>
          </a:r>
          <a:endParaRPr lang="en-GB" b="1" dirty="0"/>
        </a:p>
      </dgm:t>
    </dgm:pt>
    <dgm:pt modelId="{D8EBF9CF-22C3-49CD-B78E-B17B96376170}" type="parTrans" cxnId="{72960C00-AE85-4A6A-ACC3-B58E1FE0D5B8}">
      <dgm:prSet/>
      <dgm:spPr/>
      <dgm:t>
        <a:bodyPr/>
        <a:lstStyle/>
        <a:p>
          <a:endParaRPr lang="en-GB"/>
        </a:p>
      </dgm:t>
    </dgm:pt>
    <dgm:pt modelId="{410171AE-3F20-4767-B5F9-96FC76C5F516}" type="sibTrans" cxnId="{72960C00-AE85-4A6A-ACC3-B58E1FE0D5B8}">
      <dgm:prSet/>
      <dgm:spPr/>
      <dgm:t>
        <a:bodyPr/>
        <a:lstStyle/>
        <a:p>
          <a:endParaRPr lang="en-GB"/>
        </a:p>
      </dgm:t>
    </dgm:pt>
    <dgm:pt modelId="{A308A44A-7F38-4808-837B-BB9739F6F935}">
      <dgm:prSet phldrT="[Text]"/>
      <dgm:spPr/>
      <dgm:t>
        <a:bodyPr/>
        <a:lstStyle/>
        <a:p>
          <a:r>
            <a:rPr lang="en-GB" b="1" dirty="0" smtClean="0"/>
            <a:t>List of WECS accredited optometrists provided</a:t>
          </a:r>
          <a:endParaRPr lang="en-GB" b="1" dirty="0"/>
        </a:p>
      </dgm:t>
    </dgm:pt>
    <dgm:pt modelId="{AEADF29D-9BEB-4E79-AC89-6B539E946283}" type="parTrans" cxnId="{E3833D58-20E3-4543-95DA-0A515BEF1560}">
      <dgm:prSet/>
      <dgm:spPr/>
      <dgm:t>
        <a:bodyPr/>
        <a:lstStyle/>
        <a:p>
          <a:endParaRPr lang="en-GB"/>
        </a:p>
      </dgm:t>
    </dgm:pt>
    <dgm:pt modelId="{53E75B15-CA14-4333-8E0E-AE240C2DF8C3}" type="sibTrans" cxnId="{E3833D58-20E3-4543-95DA-0A515BEF1560}">
      <dgm:prSet/>
      <dgm:spPr/>
      <dgm:t>
        <a:bodyPr/>
        <a:lstStyle/>
        <a:p>
          <a:endParaRPr lang="en-GB"/>
        </a:p>
      </dgm:t>
    </dgm:pt>
    <dgm:pt modelId="{99B1D7F3-978E-4765-A3FD-CFFE059F2912}">
      <dgm:prSet phldrT="[Text]"/>
      <dgm:spPr/>
      <dgm:t>
        <a:bodyPr/>
        <a:lstStyle/>
        <a:p>
          <a:r>
            <a:rPr lang="en-GB" b="1" dirty="0" smtClean="0"/>
            <a:t>Discharge</a:t>
          </a:r>
          <a:endParaRPr lang="en-GB" b="1" dirty="0"/>
        </a:p>
      </dgm:t>
    </dgm:pt>
    <dgm:pt modelId="{DFAF6357-76D9-4874-AF35-8D707AC4CDC5}" type="parTrans" cxnId="{A7DC06CA-C7BC-4B34-AA6C-397BBC451B2E}">
      <dgm:prSet/>
      <dgm:spPr/>
      <dgm:t>
        <a:bodyPr/>
        <a:lstStyle/>
        <a:p>
          <a:endParaRPr lang="en-GB"/>
        </a:p>
      </dgm:t>
    </dgm:pt>
    <dgm:pt modelId="{78AA8CC1-7266-410F-99CB-BD6382929B2B}" type="sibTrans" cxnId="{A7DC06CA-C7BC-4B34-AA6C-397BBC451B2E}">
      <dgm:prSet/>
      <dgm:spPr/>
      <dgm:t>
        <a:bodyPr/>
        <a:lstStyle/>
        <a:p>
          <a:endParaRPr lang="en-GB"/>
        </a:p>
      </dgm:t>
    </dgm:pt>
    <dgm:pt modelId="{0FE033EF-4612-4D71-96B9-F4F7FE8EB4DF}">
      <dgm:prSet phldrT="[Text]"/>
      <dgm:spPr/>
      <dgm:t>
        <a:bodyPr/>
        <a:lstStyle/>
        <a:p>
          <a:r>
            <a:rPr lang="en-GB" b="1" dirty="0" smtClean="0"/>
            <a:t>Duplicate waiting entries on waiting </a:t>
          </a:r>
          <a:r>
            <a:rPr lang="en-GB" b="1" dirty="0" smtClean="0"/>
            <a:t>lists/condition resolved</a:t>
          </a:r>
          <a:endParaRPr lang="en-GB" b="1" dirty="0"/>
        </a:p>
      </dgm:t>
    </dgm:pt>
    <dgm:pt modelId="{6B0BA316-8A62-4EE5-8EB1-D83744DAC764}" type="parTrans" cxnId="{58E3A357-E02A-45C7-B4CF-5C5F9D0BB2E9}">
      <dgm:prSet/>
      <dgm:spPr/>
      <dgm:t>
        <a:bodyPr/>
        <a:lstStyle/>
        <a:p>
          <a:endParaRPr lang="en-GB"/>
        </a:p>
      </dgm:t>
    </dgm:pt>
    <dgm:pt modelId="{3FB42E88-BC15-4826-958B-2078E1335987}" type="sibTrans" cxnId="{58E3A357-E02A-45C7-B4CF-5C5F9D0BB2E9}">
      <dgm:prSet/>
      <dgm:spPr/>
      <dgm:t>
        <a:bodyPr/>
        <a:lstStyle/>
        <a:p>
          <a:endParaRPr lang="en-GB"/>
        </a:p>
      </dgm:t>
    </dgm:pt>
    <dgm:pt modelId="{84B8BC56-2DD8-498F-815A-57EF68E167F4}">
      <dgm:prSet phldrT="[Text]"/>
      <dgm:spPr/>
      <dgm:t>
        <a:bodyPr/>
        <a:lstStyle/>
        <a:p>
          <a:r>
            <a:rPr lang="en-GB" b="1" dirty="0" smtClean="0"/>
            <a:t>No need to be seen by Optometrist /Ophthalmologist</a:t>
          </a:r>
          <a:endParaRPr lang="en-GB" b="1" dirty="0"/>
        </a:p>
      </dgm:t>
    </dgm:pt>
    <dgm:pt modelId="{74BD9F79-F7DD-460C-873E-90914EEC737F}" type="parTrans" cxnId="{C0B112CA-784A-4297-A6AA-93D92045330E}">
      <dgm:prSet/>
      <dgm:spPr/>
      <dgm:t>
        <a:bodyPr/>
        <a:lstStyle/>
        <a:p>
          <a:endParaRPr lang="en-GB"/>
        </a:p>
      </dgm:t>
    </dgm:pt>
    <dgm:pt modelId="{99CF8BB9-1939-4F3C-AF33-CE46ED70E1DA}" type="sibTrans" cxnId="{C0B112CA-784A-4297-A6AA-93D92045330E}">
      <dgm:prSet/>
      <dgm:spPr/>
      <dgm:t>
        <a:bodyPr/>
        <a:lstStyle/>
        <a:p>
          <a:endParaRPr lang="en-GB"/>
        </a:p>
      </dgm:t>
    </dgm:pt>
    <dgm:pt modelId="{DC8BFDC4-5294-46A9-9574-621658024BF3}" type="pres">
      <dgm:prSet presAssocID="{76C980E3-4C51-49B9-92FD-C27833980A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420694B-0177-40E3-8A07-BC92C60B11C0}" type="pres">
      <dgm:prSet presAssocID="{1A0BF251-D6C7-4561-BD49-16317F483DDA}" presName="composite" presStyleCnt="0"/>
      <dgm:spPr/>
      <dgm:t>
        <a:bodyPr/>
        <a:lstStyle/>
        <a:p>
          <a:endParaRPr lang="en-GB"/>
        </a:p>
      </dgm:t>
    </dgm:pt>
    <dgm:pt modelId="{0EA146C4-C2D3-4315-A3E5-0B2029F5BBA2}" type="pres">
      <dgm:prSet presAssocID="{1A0BF251-D6C7-4561-BD49-16317F483DD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162472F-6443-47BA-B15E-80B0D0236BAA}" type="pres">
      <dgm:prSet presAssocID="{1A0BF251-D6C7-4561-BD49-16317F483DD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E7223D0-C41C-4FAD-8E26-31AECEFA25C5}" type="pres">
      <dgm:prSet presAssocID="{DD65C53A-82B4-4132-894F-97999EE71B07}" presName="space" presStyleCnt="0"/>
      <dgm:spPr/>
      <dgm:t>
        <a:bodyPr/>
        <a:lstStyle/>
        <a:p>
          <a:endParaRPr lang="en-GB"/>
        </a:p>
      </dgm:t>
    </dgm:pt>
    <dgm:pt modelId="{60508100-92E0-418A-9BE8-682883406C1C}" type="pres">
      <dgm:prSet presAssocID="{5DAFBCEB-75FF-44AD-BAB1-1FCDE968029A}" presName="composite" presStyleCnt="0"/>
      <dgm:spPr/>
      <dgm:t>
        <a:bodyPr/>
        <a:lstStyle/>
        <a:p>
          <a:endParaRPr lang="en-GB"/>
        </a:p>
      </dgm:t>
    </dgm:pt>
    <dgm:pt modelId="{DF427925-10EF-4BBD-A495-A8E8F7D6EA05}" type="pres">
      <dgm:prSet presAssocID="{5DAFBCEB-75FF-44AD-BAB1-1FCDE968029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8849D0-78EE-404C-98DD-55B9B3E7FF71}" type="pres">
      <dgm:prSet presAssocID="{5DAFBCEB-75FF-44AD-BAB1-1FCDE968029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C1989E-E8DB-4CE7-8835-4B59ED21FB3D}" type="pres">
      <dgm:prSet presAssocID="{1EF9F2C5-C9C6-4A63-89F1-F1409E49DB2A}" presName="space" presStyleCnt="0"/>
      <dgm:spPr/>
      <dgm:t>
        <a:bodyPr/>
        <a:lstStyle/>
        <a:p>
          <a:endParaRPr lang="en-GB"/>
        </a:p>
      </dgm:t>
    </dgm:pt>
    <dgm:pt modelId="{98505080-3BE5-409F-BBD4-31C530BCD8B7}" type="pres">
      <dgm:prSet presAssocID="{99B1D7F3-978E-4765-A3FD-CFFE059F2912}" presName="composite" presStyleCnt="0"/>
      <dgm:spPr/>
      <dgm:t>
        <a:bodyPr/>
        <a:lstStyle/>
        <a:p>
          <a:endParaRPr lang="en-GB"/>
        </a:p>
      </dgm:t>
    </dgm:pt>
    <dgm:pt modelId="{9B36CB74-9002-44CD-93DC-22818F2B76E4}" type="pres">
      <dgm:prSet presAssocID="{99B1D7F3-978E-4765-A3FD-CFFE059F291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0CA1E8-9853-4375-BD2A-AB5E52E84AEE}" type="pres">
      <dgm:prSet presAssocID="{99B1D7F3-978E-4765-A3FD-CFFE059F291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4377158-9933-4207-9C72-B85227967B46}" type="presOf" srcId="{0FE033EF-4612-4D71-96B9-F4F7FE8EB4DF}" destId="{B80CA1E8-9853-4375-BD2A-AB5E52E84AEE}" srcOrd="0" destOrd="0" presId="urn:microsoft.com/office/officeart/2005/8/layout/hList1"/>
    <dgm:cxn modelId="{E3833D58-20E3-4543-95DA-0A515BEF1560}" srcId="{5DAFBCEB-75FF-44AD-BAB1-1FCDE968029A}" destId="{A308A44A-7F38-4808-837B-BB9739F6F935}" srcOrd="1" destOrd="0" parTransId="{AEADF29D-9BEB-4E79-AC89-6B539E946283}" sibTransId="{53E75B15-CA14-4333-8E0E-AE240C2DF8C3}"/>
    <dgm:cxn modelId="{A7DC06CA-C7BC-4B34-AA6C-397BBC451B2E}" srcId="{76C980E3-4C51-49B9-92FD-C27833980A5C}" destId="{99B1D7F3-978E-4765-A3FD-CFFE059F2912}" srcOrd="2" destOrd="0" parTransId="{DFAF6357-76D9-4874-AF35-8D707AC4CDC5}" sibTransId="{78AA8CC1-7266-410F-99CB-BD6382929B2B}"/>
    <dgm:cxn modelId="{4A5BB6F7-0D6A-430E-AC2D-57DBDB62AEAB}" type="presOf" srcId="{99B1D7F3-978E-4765-A3FD-CFFE059F2912}" destId="{9B36CB74-9002-44CD-93DC-22818F2B76E4}" srcOrd="0" destOrd="0" presId="urn:microsoft.com/office/officeart/2005/8/layout/hList1"/>
    <dgm:cxn modelId="{72960C00-AE85-4A6A-ACC3-B58E1FE0D5B8}" srcId="{5DAFBCEB-75FF-44AD-BAB1-1FCDE968029A}" destId="{6FA39694-CAA4-406E-95C4-318B37C80500}" srcOrd="0" destOrd="0" parTransId="{D8EBF9CF-22C3-49CD-B78E-B17B96376170}" sibTransId="{410171AE-3F20-4767-B5F9-96FC76C5F516}"/>
    <dgm:cxn modelId="{6EF13A11-FC62-4760-8B65-B0E5EF0C3A6A}" srcId="{1A0BF251-D6C7-4561-BD49-16317F483DDA}" destId="{1EC1E894-4DEF-4611-80EC-85ACAF97DC1F}" srcOrd="1" destOrd="0" parTransId="{6CBC010A-49A1-4D48-8149-E9AE8635695B}" sibTransId="{CC0724A3-481C-4953-94D4-793631E6C7DB}"/>
    <dgm:cxn modelId="{C1284FFF-A43F-4F1F-AF01-FEDF690E5703}" type="presOf" srcId="{A308A44A-7F38-4808-837B-BB9739F6F935}" destId="{928849D0-78EE-404C-98DD-55B9B3E7FF71}" srcOrd="0" destOrd="1" presId="urn:microsoft.com/office/officeart/2005/8/layout/hList1"/>
    <dgm:cxn modelId="{F36753FB-D3E3-4122-B597-4128860A9DC1}" type="presOf" srcId="{FE2203CB-3FF8-423D-8E7C-A05FDC64C5C6}" destId="{9162472F-6443-47BA-B15E-80B0D0236BAA}" srcOrd="0" destOrd="0" presId="urn:microsoft.com/office/officeart/2005/8/layout/hList1"/>
    <dgm:cxn modelId="{9990DB5A-8234-4D57-B45A-2309C31D38A5}" srcId="{76C980E3-4C51-49B9-92FD-C27833980A5C}" destId="{5DAFBCEB-75FF-44AD-BAB1-1FCDE968029A}" srcOrd="1" destOrd="0" parTransId="{91C5D7B6-2902-4102-982E-892444511737}" sibTransId="{1EF9F2C5-C9C6-4A63-89F1-F1409E49DB2A}"/>
    <dgm:cxn modelId="{444FD964-399B-4777-A79C-B67935FD8C83}" type="presOf" srcId="{6FA39694-CAA4-406E-95C4-318B37C80500}" destId="{928849D0-78EE-404C-98DD-55B9B3E7FF71}" srcOrd="0" destOrd="0" presId="urn:microsoft.com/office/officeart/2005/8/layout/hList1"/>
    <dgm:cxn modelId="{4AB4533F-4F64-4CEA-99D5-FE6641ACA0F9}" srcId="{76C980E3-4C51-49B9-92FD-C27833980A5C}" destId="{1A0BF251-D6C7-4561-BD49-16317F483DDA}" srcOrd="0" destOrd="0" parTransId="{1E3D729F-EFD8-4C09-B7EC-4B0C345E3B44}" sibTransId="{DD65C53A-82B4-4132-894F-97999EE71B07}"/>
    <dgm:cxn modelId="{B80F4B7C-CCC4-4FC8-A664-1C824D187F5A}" srcId="{1A0BF251-D6C7-4561-BD49-16317F483DDA}" destId="{FE2203CB-3FF8-423D-8E7C-A05FDC64C5C6}" srcOrd="0" destOrd="0" parTransId="{BEA86DFE-AAC2-4315-A93C-BF66C78C8679}" sibTransId="{5DDF1C96-10DF-4234-8902-9B65739DE50E}"/>
    <dgm:cxn modelId="{0739F15B-97AF-476D-9744-2560C051D313}" type="presOf" srcId="{5DAFBCEB-75FF-44AD-BAB1-1FCDE968029A}" destId="{DF427925-10EF-4BBD-A495-A8E8F7D6EA05}" srcOrd="0" destOrd="0" presId="urn:microsoft.com/office/officeart/2005/8/layout/hList1"/>
    <dgm:cxn modelId="{B55480CF-831E-4437-8067-07EDB3ADABB5}" type="presOf" srcId="{1A0BF251-D6C7-4561-BD49-16317F483DDA}" destId="{0EA146C4-C2D3-4315-A3E5-0B2029F5BBA2}" srcOrd="0" destOrd="0" presId="urn:microsoft.com/office/officeart/2005/8/layout/hList1"/>
    <dgm:cxn modelId="{35ACCA88-271F-4F30-9B0B-F3DB6464EAB2}" type="presOf" srcId="{76C980E3-4C51-49B9-92FD-C27833980A5C}" destId="{DC8BFDC4-5294-46A9-9574-621658024BF3}" srcOrd="0" destOrd="0" presId="urn:microsoft.com/office/officeart/2005/8/layout/hList1"/>
    <dgm:cxn modelId="{58E3A357-E02A-45C7-B4CF-5C5F9D0BB2E9}" srcId="{99B1D7F3-978E-4765-A3FD-CFFE059F2912}" destId="{0FE033EF-4612-4D71-96B9-F4F7FE8EB4DF}" srcOrd="0" destOrd="0" parTransId="{6B0BA316-8A62-4EE5-8EB1-D83744DAC764}" sibTransId="{3FB42E88-BC15-4826-958B-2078E1335987}"/>
    <dgm:cxn modelId="{E4580CB2-E976-4D37-B16C-EDB7BF50E88D}" type="presOf" srcId="{84B8BC56-2DD8-498F-815A-57EF68E167F4}" destId="{B80CA1E8-9853-4375-BD2A-AB5E52E84AEE}" srcOrd="0" destOrd="1" presId="urn:microsoft.com/office/officeart/2005/8/layout/hList1"/>
    <dgm:cxn modelId="{C0B112CA-784A-4297-A6AA-93D92045330E}" srcId="{99B1D7F3-978E-4765-A3FD-CFFE059F2912}" destId="{84B8BC56-2DD8-498F-815A-57EF68E167F4}" srcOrd="1" destOrd="0" parTransId="{74BD9F79-F7DD-460C-873E-90914EEC737F}" sibTransId="{99CF8BB9-1939-4F3C-AF33-CE46ED70E1DA}"/>
    <dgm:cxn modelId="{23DB21FB-3FA1-4AAA-81E4-68A04E84DB5F}" type="presOf" srcId="{1EC1E894-4DEF-4611-80EC-85ACAF97DC1F}" destId="{9162472F-6443-47BA-B15E-80B0D0236BAA}" srcOrd="0" destOrd="1" presId="urn:microsoft.com/office/officeart/2005/8/layout/hList1"/>
    <dgm:cxn modelId="{E2B73204-5A65-448D-9560-6F1601DA8071}" type="presParOf" srcId="{DC8BFDC4-5294-46A9-9574-621658024BF3}" destId="{4420694B-0177-40E3-8A07-BC92C60B11C0}" srcOrd="0" destOrd="0" presId="urn:microsoft.com/office/officeart/2005/8/layout/hList1"/>
    <dgm:cxn modelId="{B532DE42-B772-414B-B57E-F4CD7905D478}" type="presParOf" srcId="{4420694B-0177-40E3-8A07-BC92C60B11C0}" destId="{0EA146C4-C2D3-4315-A3E5-0B2029F5BBA2}" srcOrd="0" destOrd="0" presId="urn:microsoft.com/office/officeart/2005/8/layout/hList1"/>
    <dgm:cxn modelId="{4FC75075-E19D-452D-8C7B-589E847F8587}" type="presParOf" srcId="{4420694B-0177-40E3-8A07-BC92C60B11C0}" destId="{9162472F-6443-47BA-B15E-80B0D0236BAA}" srcOrd="1" destOrd="0" presId="urn:microsoft.com/office/officeart/2005/8/layout/hList1"/>
    <dgm:cxn modelId="{D6F73635-5485-4835-99A2-7853373399DE}" type="presParOf" srcId="{DC8BFDC4-5294-46A9-9574-621658024BF3}" destId="{CE7223D0-C41C-4FAD-8E26-31AECEFA25C5}" srcOrd="1" destOrd="0" presId="urn:microsoft.com/office/officeart/2005/8/layout/hList1"/>
    <dgm:cxn modelId="{91A1F0C9-F2B0-480D-B9ED-52AA1C6D5DCB}" type="presParOf" srcId="{DC8BFDC4-5294-46A9-9574-621658024BF3}" destId="{60508100-92E0-418A-9BE8-682883406C1C}" srcOrd="2" destOrd="0" presId="urn:microsoft.com/office/officeart/2005/8/layout/hList1"/>
    <dgm:cxn modelId="{B50B1283-F6F0-444D-9A80-F7DE2FDA84F1}" type="presParOf" srcId="{60508100-92E0-418A-9BE8-682883406C1C}" destId="{DF427925-10EF-4BBD-A495-A8E8F7D6EA05}" srcOrd="0" destOrd="0" presId="urn:microsoft.com/office/officeart/2005/8/layout/hList1"/>
    <dgm:cxn modelId="{71AF8FC6-1692-48AD-9A61-33209A19B64E}" type="presParOf" srcId="{60508100-92E0-418A-9BE8-682883406C1C}" destId="{928849D0-78EE-404C-98DD-55B9B3E7FF71}" srcOrd="1" destOrd="0" presId="urn:microsoft.com/office/officeart/2005/8/layout/hList1"/>
    <dgm:cxn modelId="{7299A218-4ADB-4365-918F-0AD77D63EBC9}" type="presParOf" srcId="{DC8BFDC4-5294-46A9-9574-621658024BF3}" destId="{7BC1989E-E8DB-4CE7-8835-4B59ED21FB3D}" srcOrd="3" destOrd="0" presId="urn:microsoft.com/office/officeart/2005/8/layout/hList1"/>
    <dgm:cxn modelId="{3C75FCEE-2551-4F6B-B762-2600746DBDD8}" type="presParOf" srcId="{DC8BFDC4-5294-46A9-9574-621658024BF3}" destId="{98505080-3BE5-409F-BBD4-31C530BCD8B7}" srcOrd="4" destOrd="0" presId="urn:microsoft.com/office/officeart/2005/8/layout/hList1"/>
    <dgm:cxn modelId="{852D864C-B6AE-4076-8641-1C2896CF0DE8}" type="presParOf" srcId="{98505080-3BE5-409F-BBD4-31C530BCD8B7}" destId="{9B36CB74-9002-44CD-93DC-22818F2B76E4}" srcOrd="0" destOrd="0" presId="urn:microsoft.com/office/officeart/2005/8/layout/hList1"/>
    <dgm:cxn modelId="{2C9E584F-12AC-45F3-8772-A722055E674F}" type="presParOf" srcId="{98505080-3BE5-409F-BBD4-31C530BCD8B7}" destId="{B80CA1E8-9853-4375-BD2A-AB5E52E84AE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A146C4-C2D3-4315-A3E5-0B2029F5BBA2}">
      <dsp:nvSpPr>
        <dsp:cNvPr id="0" name=""/>
        <dsp:cNvSpPr/>
      </dsp:nvSpPr>
      <dsp:spPr>
        <a:xfrm>
          <a:off x="2571" y="517837"/>
          <a:ext cx="2507456" cy="7665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Appointment with Ophthalmologist</a:t>
          </a:r>
          <a:endParaRPr lang="en-GB" sz="2100" b="1" kern="1200" dirty="0"/>
        </a:p>
      </dsp:txBody>
      <dsp:txXfrm>
        <a:off x="2571" y="517837"/>
        <a:ext cx="2507456" cy="766561"/>
      </dsp:txXfrm>
    </dsp:sp>
    <dsp:sp modelId="{9162472F-6443-47BA-B15E-80B0D0236BAA}">
      <dsp:nvSpPr>
        <dsp:cNvPr id="0" name=""/>
        <dsp:cNvSpPr/>
      </dsp:nvSpPr>
      <dsp:spPr>
        <a:xfrm>
          <a:off x="2571" y="1284399"/>
          <a:ext cx="2507456" cy="272372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Clinically prioritise appointments</a:t>
          </a:r>
          <a:endParaRPr lang="en-GB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kern="1200" dirty="0" smtClean="0"/>
            <a:t>Escalate appointments</a:t>
          </a:r>
          <a:endParaRPr lang="en-GB" sz="2400" kern="1200" dirty="0"/>
        </a:p>
      </dsp:txBody>
      <dsp:txXfrm>
        <a:off x="2571" y="1284399"/>
        <a:ext cx="2507456" cy="2723726"/>
      </dsp:txXfrm>
    </dsp:sp>
    <dsp:sp modelId="{DF427925-10EF-4BBD-A495-A8E8F7D6EA05}">
      <dsp:nvSpPr>
        <dsp:cNvPr id="0" name=""/>
        <dsp:cNvSpPr/>
      </dsp:nvSpPr>
      <dsp:spPr>
        <a:xfrm>
          <a:off x="2861071" y="517837"/>
          <a:ext cx="2507456" cy="7665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Appointment with WECS optometrist</a:t>
          </a:r>
          <a:endParaRPr lang="en-GB" sz="2100" b="1" kern="1200" dirty="0"/>
        </a:p>
      </dsp:txBody>
      <dsp:txXfrm>
        <a:off x="2861071" y="517837"/>
        <a:ext cx="2507456" cy="766561"/>
      </dsp:txXfrm>
    </dsp:sp>
    <dsp:sp modelId="{928849D0-78EE-404C-98DD-55B9B3E7FF71}">
      <dsp:nvSpPr>
        <dsp:cNvPr id="0" name=""/>
        <dsp:cNvSpPr/>
      </dsp:nvSpPr>
      <dsp:spPr>
        <a:xfrm>
          <a:off x="2861071" y="1284399"/>
          <a:ext cx="2507456" cy="272372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Patient advised to see a WECS accredited optometrist</a:t>
          </a:r>
          <a:endParaRPr lang="en-GB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List of WECS accredited optometrists provided</a:t>
          </a:r>
          <a:endParaRPr lang="en-GB" sz="2100" b="1" kern="1200" dirty="0"/>
        </a:p>
      </dsp:txBody>
      <dsp:txXfrm>
        <a:off x="2861071" y="1284399"/>
        <a:ext cx="2507456" cy="2723726"/>
      </dsp:txXfrm>
    </dsp:sp>
    <dsp:sp modelId="{9B36CB74-9002-44CD-93DC-22818F2B76E4}">
      <dsp:nvSpPr>
        <dsp:cNvPr id="0" name=""/>
        <dsp:cNvSpPr/>
      </dsp:nvSpPr>
      <dsp:spPr>
        <a:xfrm>
          <a:off x="5719571" y="517837"/>
          <a:ext cx="2507456" cy="7665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b="1" kern="1200" dirty="0" smtClean="0"/>
            <a:t>Discharge</a:t>
          </a:r>
          <a:endParaRPr lang="en-GB" sz="2100" b="1" kern="1200" dirty="0"/>
        </a:p>
      </dsp:txBody>
      <dsp:txXfrm>
        <a:off x="5719571" y="517837"/>
        <a:ext cx="2507456" cy="766561"/>
      </dsp:txXfrm>
    </dsp:sp>
    <dsp:sp modelId="{B80CA1E8-9853-4375-BD2A-AB5E52E84AEE}">
      <dsp:nvSpPr>
        <dsp:cNvPr id="0" name=""/>
        <dsp:cNvSpPr/>
      </dsp:nvSpPr>
      <dsp:spPr>
        <a:xfrm>
          <a:off x="5719571" y="1284399"/>
          <a:ext cx="2507456" cy="272372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Duplicate waiting entries on waiting </a:t>
          </a:r>
          <a:r>
            <a:rPr lang="en-GB" sz="2100" b="1" kern="1200" dirty="0" smtClean="0"/>
            <a:t>lists/condition resolved</a:t>
          </a:r>
          <a:endParaRPr lang="en-GB" sz="2100" b="1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b="1" kern="1200" dirty="0" smtClean="0"/>
            <a:t>No need to be seen by Optometrist /Ophthalmologist</a:t>
          </a:r>
          <a:endParaRPr lang="en-GB" sz="2100" b="1" kern="1200" dirty="0"/>
        </a:p>
      </dsp:txBody>
      <dsp:txXfrm>
        <a:off x="5719571" y="1284399"/>
        <a:ext cx="2507456" cy="2723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00E6D-1EC9-4283-B706-7EF5DAC2D94E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7E141-273A-4ABC-9E8C-410BB38E62B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44D4B-EFBA-4210-8EA7-44E899DF01E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0CB0B-5CA3-44DF-A605-242D8EDFCF0D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160239"/>
          </a:xfrm>
        </p:spPr>
        <p:txBody>
          <a:bodyPr>
            <a:noAutofit/>
          </a:bodyPr>
          <a:lstStyle/>
          <a:p>
            <a:pPr algn="ctr"/>
            <a:r>
              <a:rPr lang="en-GB" sz="4800" b="1" dirty="0" smtClean="0"/>
              <a:t>Welsh Eye Care Service Triage</a:t>
            </a:r>
            <a:br>
              <a:rPr lang="en-GB" sz="4800" b="1" dirty="0" smtClean="0"/>
            </a:br>
            <a:r>
              <a:rPr lang="en-GB" sz="4800" b="1" dirty="0" smtClean="0"/>
              <a:t>(</a:t>
            </a:r>
            <a:r>
              <a:rPr lang="en-GB" sz="4800" b="1" dirty="0" smtClean="0"/>
              <a:t>WECS)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3429000"/>
            <a:ext cx="7772400" cy="2030383"/>
          </a:xfrm>
        </p:spPr>
        <p:txBody>
          <a:bodyPr>
            <a:normAutofit lnSpcReduction="10000"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4000" b="1" dirty="0" smtClean="0">
                <a:solidFill>
                  <a:schemeClr val="tx1"/>
                </a:solidFill>
              </a:rPr>
              <a:t>Rachel Whitehall</a:t>
            </a:r>
          </a:p>
          <a:p>
            <a:r>
              <a:rPr lang="en-GB" sz="4000" b="1" dirty="0" smtClean="0">
                <a:solidFill>
                  <a:schemeClr val="tx1"/>
                </a:solidFill>
              </a:rPr>
              <a:t>Assistant Director Planned Care</a:t>
            </a:r>
          </a:p>
          <a:p>
            <a:r>
              <a:rPr lang="en-GB" sz="4000" b="1" dirty="0" err="1" smtClean="0">
                <a:solidFill>
                  <a:schemeClr val="tx1"/>
                </a:solidFill>
              </a:rPr>
              <a:t>Betsi</a:t>
            </a:r>
            <a:r>
              <a:rPr lang="en-GB" sz="4000" b="1" dirty="0" smtClean="0">
                <a:solidFill>
                  <a:schemeClr val="tx1"/>
                </a:solidFill>
              </a:rPr>
              <a:t> </a:t>
            </a:r>
            <a:r>
              <a:rPr lang="en-GB" sz="4000" b="1" dirty="0" err="1" smtClean="0">
                <a:solidFill>
                  <a:schemeClr val="tx1"/>
                </a:solidFill>
              </a:rPr>
              <a:t>Cadwaladr</a:t>
            </a:r>
            <a:r>
              <a:rPr lang="en-GB" sz="4000" b="1" dirty="0" smtClean="0">
                <a:solidFill>
                  <a:schemeClr val="tx1"/>
                </a:solidFill>
              </a:rPr>
              <a:t> Health Board</a:t>
            </a:r>
            <a:endParaRPr lang="en-GB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Electronic triage – </a:t>
            </a:r>
            <a:r>
              <a:rPr lang="en-GB" b="1" dirty="0" smtClean="0"/>
              <a:t>Patient Access and Booking Centre</a:t>
            </a:r>
            <a:endParaRPr lang="en-GB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83568" y="1556792"/>
            <a:ext cx="784887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Electronic triage  </a:t>
            </a:r>
            <a:r>
              <a:rPr lang="en-GB" b="1" dirty="0" smtClean="0"/>
              <a:t>-WECS </a:t>
            </a:r>
            <a:r>
              <a:rPr lang="en-GB" b="1" dirty="0" smtClean="0"/>
              <a:t>Optometrist</a:t>
            </a:r>
            <a:endParaRPr lang="en-GB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67544" y="1772816"/>
            <a:ext cx="8208911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763688" y="1412776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Clinical Prioritisation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Electronic triage  </a:t>
            </a:r>
            <a:r>
              <a:rPr lang="en-GB" b="1" dirty="0" smtClean="0"/>
              <a:t>-WECS </a:t>
            </a:r>
            <a:r>
              <a:rPr lang="en-GB" b="1" dirty="0" smtClean="0"/>
              <a:t>Optometrist</a:t>
            </a:r>
            <a:endParaRPr lang="en-GB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71600" y="1340768"/>
          <a:ext cx="6923112" cy="418524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6923112"/>
              </a:tblGrid>
              <a:tr h="648072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solidFill>
                            <a:schemeClr val="tx1"/>
                          </a:solidFill>
                        </a:rPr>
                        <a:t>Triage options</a:t>
                      </a:r>
                      <a:endParaRPr lang="en-GB" sz="3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Refer to WECS accredited</a:t>
                      </a:r>
                      <a:r>
                        <a:rPr lang="en-GB" sz="2800" b="1" baseline="0" dirty="0" smtClean="0"/>
                        <a:t> optometrist</a:t>
                      </a:r>
                      <a:endParaRPr lang="en-GB" sz="28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Refer to Low</a:t>
                      </a:r>
                      <a:r>
                        <a:rPr lang="en-GB" sz="2800" b="1" baseline="0" dirty="0" smtClean="0"/>
                        <a:t> Vision services practitioner</a:t>
                      </a:r>
                      <a:endParaRPr lang="en-GB" sz="28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Refer to Secondary Care</a:t>
                      </a:r>
                      <a:endParaRPr lang="en-GB" sz="28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Return to referrer</a:t>
                      </a:r>
                      <a:r>
                        <a:rPr lang="en-GB" sz="2800" b="1" baseline="0" dirty="0" smtClean="0"/>
                        <a:t> – insufficient information</a:t>
                      </a:r>
                      <a:endParaRPr lang="en-GB" sz="2800" b="1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r>
                        <a:rPr lang="en-GB" sz="2800" b="1" dirty="0" smtClean="0"/>
                        <a:t>Return to referrer</a:t>
                      </a:r>
                      <a:r>
                        <a:rPr lang="en-GB" sz="2800" b="1" baseline="0" dirty="0" smtClean="0"/>
                        <a:t> – North Wales Cataract Pathway not met</a:t>
                      </a:r>
                      <a:endParaRPr lang="en-GB" sz="28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/>
              <a:t>WECS</a:t>
            </a:r>
            <a:endParaRPr lang="en-GB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5400" b="1" dirty="0" smtClean="0"/>
              <a:t>What the service provides</a:t>
            </a:r>
          </a:p>
          <a:p>
            <a:r>
              <a:rPr lang="en-GB" sz="5400" b="1" dirty="0" smtClean="0"/>
              <a:t>Triage of backlog in North Wales</a:t>
            </a:r>
          </a:p>
          <a:p>
            <a:r>
              <a:rPr lang="en-GB" sz="5400" b="1" dirty="0" smtClean="0"/>
              <a:t>Prospective Triage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Welsh </a:t>
            </a:r>
            <a:r>
              <a:rPr lang="en-GB" dirty="0" smtClean="0"/>
              <a:t>Eye Care Service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GB" sz="2000" b="1" dirty="0" smtClean="0"/>
              <a:t>Eye Health Examinations Wales (Band 1)</a:t>
            </a: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Extended to include referrals by DRSSW and Dry AMD monitoring</a:t>
            </a:r>
          </a:p>
          <a:p>
            <a:pPr>
              <a:buNone/>
            </a:pPr>
            <a:endParaRPr lang="en-GB" sz="2000" dirty="0" smtClean="0"/>
          </a:p>
          <a:p>
            <a:pPr lvl="0"/>
            <a:r>
              <a:rPr lang="en-GB" sz="2000" b="1" dirty="0" smtClean="0"/>
              <a:t>EHEW Further </a:t>
            </a:r>
            <a:r>
              <a:rPr lang="en-GB" sz="2000" b="1" dirty="0" smtClean="0"/>
              <a:t>investigations/examinations </a:t>
            </a:r>
            <a:r>
              <a:rPr lang="en-GB" sz="2000" b="1" dirty="0" smtClean="0"/>
              <a:t>(Band </a:t>
            </a:r>
            <a:r>
              <a:rPr lang="en-GB" sz="2000" b="1" dirty="0" smtClean="0"/>
              <a:t>2)</a:t>
            </a: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Enabling </a:t>
            </a:r>
            <a:r>
              <a:rPr lang="en-GB" sz="2000" dirty="0" smtClean="0"/>
              <a:t>patients to have additional investigations so that the optometrist can further inform their referral, investigate clinical findings or determine management after a sight test (GOS or private)</a:t>
            </a:r>
          </a:p>
          <a:p>
            <a:endParaRPr lang="en-GB" sz="2000" dirty="0" smtClean="0"/>
          </a:p>
          <a:p>
            <a:pPr lvl="0"/>
            <a:r>
              <a:rPr lang="en-GB" sz="2000" b="1" dirty="0" smtClean="0"/>
              <a:t>EHEW </a:t>
            </a:r>
            <a:r>
              <a:rPr lang="en-GB" sz="2000" b="1" dirty="0"/>
              <a:t>F</a:t>
            </a:r>
            <a:r>
              <a:rPr lang="en-GB" sz="2000" b="1" dirty="0" smtClean="0"/>
              <a:t>ollow-up </a:t>
            </a:r>
            <a:r>
              <a:rPr lang="en-GB" sz="2000" b="1" dirty="0" smtClean="0"/>
              <a:t>examination </a:t>
            </a:r>
            <a:r>
              <a:rPr lang="en-GB" sz="2000" b="1" dirty="0" smtClean="0"/>
              <a:t>(Band </a:t>
            </a:r>
            <a:r>
              <a:rPr lang="en-GB" sz="2000" b="1" dirty="0" smtClean="0"/>
              <a:t>3)</a:t>
            </a: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	Enabling </a:t>
            </a:r>
            <a:r>
              <a:rPr lang="en-GB" sz="2000" dirty="0" smtClean="0"/>
              <a:t>patients to be followed-up after they have had an initial appointment for an EHEW e.g. re-assessment of a patient with a non-resolving red eye, removal of more ingrowing eyelashes, investigation of dry eye following treatment.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Referral review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r>
              <a:rPr lang="en-GB" sz="3200" b="1" dirty="0" smtClean="0"/>
              <a:t>New Referral Review</a:t>
            </a:r>
          </a:p>
          <a:p>
            <a:pPr>
              <a:buNone/>
            </a:pPr>
            <a:endParaRPr lang="en-GB" sz="3200" dirty="0" smtClean="0"/>
          </a:p>
          <a:p>
            <a:pPr lvl="1"/>
            <a:r>
              <a:rPr lang="en-GB" sz="3200" dirty="0" smtClean="0"/>
              <a:t>Optometrists undertaking sessions at </a:t>
            </a:r>
            <a:r>
              <a:rPr lang="en-GB" sz="3200" dirty="0" smtClean="0"/>
              <a:t>Patient Access Booking Centre</a:t>
            </a:r>
            <a:r>
              <a:rPr lang="en-GB" sz="3200" dirty="0" smtClean="0"/>
              <a:t> </a:t>
            </a:r>
            <a:r>
              <a:rPr lang="en-GB" sz="3200" dirty="0" smtClean="0"/>
              <a:t>to review new referrals</a:t>
            </a:r>
          </a:p>
          <a:p>
            <a:endParaRPr lang="en-GB" sz="3200" b="1" dirty="0" smtClean="0"/>
          </a:p>
          <a:p>
            <a:r>
              <a:rPr lang="en-GB" sz="3200" b="1" dirty="0" smtClean="0"/>
              <a:t>Follow </a:t>
            </a:r>
            <a:r>
              <a:rPr lang="en-GB" sz="3200" b="1" dirty="0" smtClean="0"/>
              <a:t>up appointment Review</a:t>
            </a:r>
          </a:p>
          <a:p>
            <a:pPr>
              <a:buNone/>
            </a:pPr>
            <a:endParaRPr lang="en-GB" sz="3200" dirty="0" smtClean="0"/>
          </a:p>
          <a:p>
            <a:pPr lvl="1"/>
            <a:r>
              <a:rPr lang="en-GB" sz="3200" dirty="0" smtClean="0"/>
              <a:t>Optometrists undertaking sessions in the ophthalmology departments to review patient records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New referral Optometrist triage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1584176"/>
          </a:xfrm>
        </p:spPr>
        <p:txBody>
          <a:bodyPr>
            <a:normAutofit/>
          </a:bodyPr>
          <a:lstStyle/>
          <a:p>
            <a:r>
              <a:rPr lang="en-GB" dirty="0" smtClean="0"/>
              <a:t>Refer to WECS optometrist</a:t>
            </a:r>
          </a:p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636912"/>
            <a:ext cx="4040188" cy="35283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endParaRPr lang="en-GB" sz="1800" dirty="0" smtClean="0"/>
          </a:p>
          <a:p>
            <a:r>
              <a:rPr lang="en-GB" dirty="0" smtClean="0"/>
              <a:t>Letter sent to patient advising them that they would benefit from a WECS appointment</a:t>
            </a:r>
          </a:p>
          <a:p>
            <a:endParaRPr lang="en-GB" dirty="0" smtClean="0"/>
          </a:p>
          <a:p>
            <a:r>
              <a:rPr lang="en-GB" dirty="0" smtClean="0"/>
              <a:t>List of local WECS accredited optometrists sent to patient for them to make an appointment</a:t>
            </a:r>
          </a:p>
          <a:p>
            <a:pPr>
              <a:buNone/>
            </a:pPr>
            <a:endParaRPr lang="en-GB" sz="18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5026" y="1196752"/>
            <a:ext cx="4041775" cy="1656184"/>
          </a:xfrm>
        </p:spPr>
        <p:txBody>
          <a:bodyPr>
            <a:normAutofit/>
          </a:bodyPr>
          <a:lstStyle/>
          <a:p>
            <a:r>
              <a:rPr lang="en-GB" dirty="0" smtClean="0"/>
              <a:t>Remain on the </a:t>
            </a:r>
            <a:r>
              <a:rPr lang="en-GB" dirty="0" smtClean="0"/>
              <a:t>Ophthalmology </a:t>
            </a:r>
            <a:r>
              <a:rPr lang="en-GB" dirty="0"/>
              <a:t>W</a:t>
            </a:r>
            <a:r>
              <a:rPr lang="en-GB" dirty="0" smtClean="0"/>
              <a:t>aiting List 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36912"/>
            <a:ext cx="4041775" cy="352839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GB" sz="1800" dirty="0" smtClean="0"/>
          </a:p>
          <a:p>
            <a:r>
              <a:rPr lang="en-GB" dirty="0" smtClean="0"/>
              <a:t>No change to the patient’s placement on the </a:t>
            </a:r>
            <a:r>
              <a:rPr lang="en-GB" dirty="0" smtClean="0"/>
              <a:t>Ophthalmology Outpatient</a:t>
            </a:r>
            <a:r>
              <a:rPr lang="en-GB" dirty="0" smtClean="0"/>
              <a:t> </a:t>
            </a:r>
            <a:r>
              <a:rPr lang="en-GB" dirty="0" smtClean="0"/>
              <a:t>waiting list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Patient is seen according to current waiting times</a:t>
            </a:r>
          </a:p>
          <a:p>
            <a:pPr>
              <a:buNone/>
            </a:pPr>
            <a:endParaRPr lang="en-GB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 appointment triage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New referrals triaged 2013/14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en-GB" b="1" dirty="0"/>
          </a:p>
          <a:p>
            <a:pPr fontAlgn="t">
              <a:buNone/>
            </a:pPr>
            <a:r>
              <a:rPr lang="en-GB" b="1" dirty="0"/>
              <a:t>Number of referrals triaged to </a:t>
            </a:r>
            <a:r>
              <a:rPr lang="en-GB" b="1" dirty="0" smtClean="0"/>
              <a:t>WECS (24%)</a:t>
            </a:r>
            <a:endParaRPr lang="en-GB" b="1" dirty="0"/>
          </a:p>
          <a:p>
            <a:pPr fontAlgn="t">
              <a:buNone/>
            </a:pPr>
            <a:r>
              <a:rPr lang="en-GB" b="1" dirty="0" smtClean="0"/>
              <a:t>East  			236</a:t>
            </a:r>
            <a:endParaRPr lang="en-GB" b="1" dirty="0"/>
          </a:p>
          <a:p>
            <a:pPr fontAlgn="t">
              <a:buNone/>
            </a:pPr>
            <a:r>
              <a:rPr lang="en-GB" b="1" dirty="0" smtClean="0"/>
              <a:t>Central		 229</a:t>
            </a:r>
            <a:endParaRPr lang="en-GB" b="1" dirty="0"/>
          </a:p>
          <a:p>
            <a:pPr fontAlgn="t">
              <a:buNone/>
            </a:pPr>
            <a:r>
              <a:rPr lang="en-GB" b="1" dirty="0" smtClean="0"/>
              <a:t>West 		 314</a:t>
            </a:r>
            <a:endParaRPr lang="en-GB" b="1" dirty="0"/>
          </a:p>
          <a:p>
            <a:pPr fontAlgn="t">
              <a:buNone/>
            </a:pPr>
            <a:endParaRPr lang="en-GB" b="1" dirty="0"/>
          </a:p>
          <a:p>
            <a:pPr fontAlgn="t">
              <a:buNone/>
            </a:pPr>
            <a:r>
              <a:rPr lang="en-GB" b="1" dirty="0" smtClean="0"/>
              <a:t>Health Board	  779</a:t>
            </a:r>
            <a:endParaRPr lang="en-GB" b="1" dirty="0"/>
          </a:p>
          <a:p>
            <a:pPr fontAlgn="t">
              <a:buNone/>
            </a:pPr>
            <a:endParaRPr lang="en-GB" b="1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Review referrals </a:t>
            </a:r>
            <a:r>
              <a:rPr lang="en-GB" dirty="0" smtClean="0"/>
              <a:t>triaged </a:t>
            </a:r>
            <a:r>
              <a:rPr lang="en-GB" dirty="0" smtClean="0"/>
              <a:t>2013/14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7499176" cy="416206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777268"/>
                <a:gridCol w="1680477"/>
                <a:gridCol w="1680477"/>
                <a:gridCol w="1680477"/>
                <a:gridCol w="1680477"/>
              </a:tblGrid>
              <a:tr h="1188720"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Number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of referrals triaged to WECS</a:t>
                      </a:r>
                      <a:endParaRPr lang="en-GB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Number of referrals discharged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Number of patients</a:t>
                      </a:r>
                      <a:r>
                        <a:rPr lang="en-GB" sz="2000" baseline="0" dirty="0" smtClean="0">
                          <a:solidFill>
                            <a:schemeClr val="tx1"/>
                          </a:solidFill>
                        </a:rPr>
                        <a:t> to be seen in secondary care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solidFill>
                            <a:schemeClr val="tx1"/>
                          </a:solidFill>
                        </a:rPr>
                        <a:t>Total triaged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4104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East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151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33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576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760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4104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West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176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109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350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635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57372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BCU total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327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142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926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1,395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57372">
                <a:tc>
                  <a:txBody>
                    <a:bodyPr/>
                    <a:lstStyle/>
                    <a:p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23%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10%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/>
                        <a:t>66%</a:t>
                      </a:r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Electronic New Referral </a:t>
            </a:r>
            <a:r>
              <a:rPr lang="en-GB" b="1" dirty="0" smtClean="0"/>
              <a:t>Triage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Commenced </a:t>
            </a:r>
            <a:r>
              <a:rPr lang="en-GB" sz="3600" b="1" dirty="0" smtClean="0"/>
              <a:t>electronic WECS triage system in August </a:t>
            </a:r>
            <a:r>
              <a:rPr lang="en-GB" sz="3600" b="1" dirty="0" smtClean="0"/>
              <a:t>2014</a:t>
            </a:r>
            <a:endParaRPr lang="en-GB" sz="3600" b="1" dirty="0" smtClean="0"/>
          </a:p>
          <a:p>
            <a:r>
              <a:rPr lang="en-GB" sz="3600" b="1" dirty="0" smtClean="0"/>
              <a:t>3 Optometrists with access to all referrals electronically</a:t>
            </a:r>
          </a:p>
          <a:p>
            <a:r>
              <a:rPr lang="en-GB" sz="3600" b="1" dirty="0" smtClean="0"/>
              <a:t>All </a:t>
            </a:r>
            <a:r>
              <a:rPr lang="en-GB" sz="3600" b="1" dirty="0" smtClean="0"/>
              <a:t>referrals to be triaged within 48 hours of receipt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3210</TotalTime>
  <Words>326</Words>
  <Application>Microsoft Office PowerPoint</Application>
  <PresentationFormat>On-screen Show (4:3)</PresentationFormat>
  <Paragraphs>91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Welsh Eye Care Service Triage (WECS) </vt:lpstr>
      <vt:lpstr>WECS</vt:lpstr>
      <vt:lpstr>Welsh Eye Care Service</vt:lpstr>
      <vt:lpstr>Referral review </vt:lpstr>
      <vt:lpstr>New referral Optometrist triage</vt:lpstr>
      <vt:lpstr>Review appointment triage</vt:lpstr>
      <vt:lpstr>New referrals triaged 2013/14</vt:lpstr>
      <vt:lpstr>Review referrals triaged 2013/14</vt:lpstr>
      <vt:lpstr>Electronic New Referral Triage</vt:lpstr>
      <vt:lpstr>Electronic triage – Patient Access and Booking Centre</vt:lpstr>
      <vt:lpstr>Electronic triage  -WECS Optometrist</vt:lpstr>
      <vt:lpstr>Electronic triage  -WECS Optometrist</vt:lpstr>
    </vt:vector>
  </TitlesOfParts>
  <Company>North East Wales NHS Trust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WECS Triage</dc:title>
  <dc:creator>user</dc:creator>
  <cp:lastModifiedBy>user</cp:lastModifiedBy>
  <cp:revision>60</cp:revision>
  <dcterms:created xsi:type="dcterms:W3CDTF">2014-07-27T15:08:09Z</dcterms:created>
  <dcterms:modified xsi:type="dcterms:W3CDTF">2014-09-16T15:21:24Z</dcterms:modified>
</cp:coreProperties>
</file>