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964" autoAdjust="0"/>
  </p:normalViewPr>
  <p:slideViewPr>
    <p:cSldViewPr>
      <p:cViewPr varScale="1">
        <p:scale>
          <a:sx n="104" d="100"/>
          <a:sy n="104" d="100"/>
        </p:scale>
        <p:origin x="-1840" y="-96"/>
      </p:cViewPr>
      <p:guideLst>
        <p:guide orient="horz" pos="2160"/>
        <p:guide pos="2880"/>
      </p:guideLst>
    </p:cSldViewPr>
  </p:slideViewPr>
  <p:notesTextViewPr>
    <p:cViewPr>
      <p:scale>
        <a:sx n="1" d="1"/>
        <a:sy n="1" d="1"/>
      </p:scale>
      <p:origin x="0" y="32"/>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idx="1"/>
          </p:nvPr>
        </p:nvSpPr>
        <p:spPr>
          <a:xfrm>
            <a:off x="3901698" y="0"/>
            <a:ext cx="2984871" cy="500936"/>
          </a:xfrm>
          <a:prstGeom prst="rect">
            <a:avLst/>
          </a:prstGeom>
        </p:spPr>
        <p:txBody>
          <a:bodyPr vert="horz" lIns="96606" tIns="48303" rIns="96606" bIns="48303" rtlCol="0"/>
          <a:lstStyle>
            <a:lvl1pPr algn="r">
              <a:defRPr sz="1300"/>
            </a:lvl1pPr>
          </a:lstStyle>
          <a:p>
            <a:fld id="{B2D1AC69-85C7-4C01-9E4C-BCA06C21A05C}" type="datetimeFigureOut">
              <a:rPr lang="en-GB" smtClean="0"/>
              <a:t>13/09/18</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endParaRPr lang="en-GB"/>
          </a:p>
        </p:txBody>
      </p:sp>
      <p:sp>
        <p:nvSpPr>
          <p:cNvPr id="5" name="Notes Placeholder 4"/>
          <p:cNvSpPr>
            <a:spLocks noGrp="1"/>
          </p:cNvSpPr>
          <p:nvPr>
            <p:ph type="body" sz="quarter" idx="3"/>
          </p:nvPr>
        </p:nvSpPr>
        <p:spPr>
          <a:xfrm>
            <a:off x="688817" y="4758889"/>
            <a:ext cx="5510530" cy="4508421"/>
          </a:xfrm>
          <a:prstGeom prst="rect">
            <a:avLst/>
          </a:prstGeom>
        </p:spPr>
        <p:txBody>
          <a:bodyPr vert="horz" lIns="96606" tIns="48303" rIns="96606" bIns="4830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a:defRPr sz="1300"/>
            </a:lvl1pPr>
          </a:lstStyle>
          <a:p>
            <a:fld id="{AD148E50-DBD6-470F-9C49-8572611BBB4E}" type="slidenum">
              <a:rPr lang="en-GB" smtClean="0"/>
              <a:t>‹#›</a:t>
            </a:fld>
            <a:endParaRPr lang="en-GB"/>
          </a:p>
        </p:txBody>
      </p:sp>
    </p:spTree>
    <p:extLst>
      <p:ext uri="{BB962C8B-B14F-4D97-AF65-F5344CB8AC3E}">
        <p14:creationId xmlns:p14="http://schemas.microsoft.com/office/powerpoint/2010/main" val="3042329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148E50-DBD6-470F-9C49-8572611BBB4E}" type="slidenum">
              <a:rPr lang="en-GB" smtClean="0"/>
              <a:t>1</a:t>
            </a:fld>
            <a:endParaRPr lang="en-GB"/>
          </a:p>
        </p:txBody>
      </p:sp>
    </p:spTree>
    <p:extLst>
      <p:ext uri="{BB962C8B-B14F-4D97-AF65-F5344CB8AC3E}">
        <p14:creationId xmlns:p14="http://schemas.microsoft.com/office/powerpoint/2010/main" val="52009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064"/>
            <a:r>
              <a:rPr lang="en-GB" dirty="0" smtClean="0"/>
              <a:t>Those with visual field loss can</a:t>
            </a:r>
            <a:r>
              <a:rPr lang="en-GB" baseline="0" dirty="0" smtClean="0"/>
              <a:t> also see things which aren’t there in their blind area, which may be the only time which </a:t>
            </a:r>
            <a:r>
              <a:rPr lang="en-GB" baseline="0" dirty="0" err="1" smtClean="0"/>
              <a:t>somone</a:t>
            </a:r>
            <a:r>
              <a:rPr lang="en-GB" baseline="0" dirty="0" smtClean="0"/>
              <a:t> notices their area of visual field loss.</a:t>
            </a:r>
            <a:endParaRPr lang="en-GB" dirty="0" smtClean="0"/>
          </a:p>
          <a:p>
            <a:endParaRPr lang="en-GB" dirty="0" smtClean="0"/>
          </a:p>
          <a:p>
            <a:r>
              <a:rPr lang="en-GB" dirty="0" smtClean="0"/>
              <a:t>Weakened</a:t>
            </a:r>
            <a:r>
              <a:rPr lang="en-GB" baseline="0" dirty="0" smtClean="0"/>
              <a:t> muscles in the face and eyelid can also mean difficulty in closing eyelids fully or when asleep. This can cause dry eyes and irritation which requires treatment with lubricant or ointments to prevent other complications such as ulcers.</a:t>
            </a:r>
          </a:p>
          <a:p>
            <a:endParaRPr lang="en-GB" baseline="0" dirty="0" smtClean="0"/>
          </a:p>
          <a:p>
            <a:r>
              <a:rPr lang="en-GB" baseline="0" dirty="0" smtClean="0"/>
              <a:t>Stroke can also cause sensitivity to light as well, which may mean survivors can benefit from tinted glasses or sunglasses.</a:t>
            </a:r>
            <a:endParaRPr lang="en-GB" dirty="0"/>
          </a:p>
        </p:txBody>
      </p:sp>
      <p:sp>
        <p:nvSpPr>
          <p:cNvPr id="4" name="Slide Number Placeholder 3"/>
          <p:cNvSpPr>
            <a:spLocks noGrp="1"/>
          </p:cNvSpPr>
          <p:nvPr>
            <p:ph type="sldNum" sz="quarter" idx="10"/>
          </p:nvPr>
        </p:nvSpPr>
        <p:spPr/>
        <p:txBody>
          <a:bodyPr/>
          <a:lstStyle/>
          <a:p>
            <a:fld id="{AD148E50-DBD6-470F-9C49-8572611BBB4E}" type="slidenum">
              <a:rPr lang="en-GB" smtClean="0"/>
              <a:t>10</a:t>
            </a:fld>
            <a:endParaRPr lang="en-GB"/>
          </a:p>
        </p:txBody>
      </p:sp>
    </p:spTree>
    <p:extLst>
      <p:ext uri="{BB962C8B-B14F-4D97-AF65-F5344CB8AC3E}">
        <p14:creationId xmlns:p14="http://schemas.microsoft.com/office/powerpoint/2010/main" val="3797571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I am sure many, if not all of you are aware, the impact of sight loss on an individual can be profound and complex.</a:t>
            </a:r>
            <a:r>
              <a:rPr lang="en-GB" baseline="0" dirty="0" smtClean="0"/>
              <a:t> Stroke isn’t a condition which people will be aware of their risk for either, it is something which can occur at any time which means the sight problems they encounter have a sudden onset as well.</a:t>
            </a:r>
          </a:p>
          <a:p>
            <a:endParaRPr lang="en-GB" baseline="0" dirty="0" smtClean="0"/>
          </a:p>
          <a:p>
            <a:r>
              <a:rPr lang="en-GB" baseline="0" dirty="0" smtClean="0"/>
              <a:t>This means there can be a number of impacts.</a:t>
            </a:r>
          </a:p>
          <a:p>
            <a:endParaRPr lang="en-GB" baseline="0" dirty="0" smtClean="0"/>
          </a:p>
          <a:p>
            <a:r>
              <a:rPr lang="en-GB" baseline="0" dirty="0" smtClean="0"/>
              <a:t>Perhaps the most obvious would be on an individuals ability to drive. I met with the DVLA recently to discuss their approach and while they want to keep as many people on the road as possible this isn’t always going to be possible and some stroke survivors will lose their ability to drive. Anyone who experiences a stroke or TIA is automatically unable to drive for one month after their stroke, regardless of whether they actually experience sight loss as a result.</a:t>
            </a:r>
          </a:p>
          <a:p>
            <a:endParaRPr lang="en-GB" baseline="0" dirty="0" smtClean="0"/>
          </a:p>
          <a:p>
            <a:r>
              <a:rPr lang="en-GB" dirty="0" smtClean="0"/>
              <a:t>Someone’s employment may also be at risk as a result of sight loss. While there is some great assistive</a:t>
            </a:r>
            <a:r>
              <a:rPr lang="en-GB" baseline="0" dirty="0" smtClean="0"/>
              <a:t> technology available these days these won’t be suitable for every occupation so there will be people unable to work, at least in their current job, as a result of stroke related sight loss.</a:t>
            </a:r>
          </a:p>
          <a:p>
            <a:endParaRPr lang="en-GB" baseline="0" dirty="0" smtClean="0"/>
          </a:p>
          <a:p>
            <a:r>
              <a:rPr lang="en-GB" dirty="0" smtClean="0"/>
              <a:t>An individual</a:t>
            </a:r>
            <a:r>
              <a:rPr lang="en-GB" baseline="0" dirty="0" smtClean="0"/>
              <a:t> may also be at risk of falls, particularly as they may suddenly be living in a home which is no longer accessible for their needs. </a:t>
            </a:r>
          </a:p>
          <a:p>
            <a:endParaRPr lang="en-GB" baseline="0" dirty="0" smtClean="0"/>
          </a:p>
          <a:p>
            <a:r>
              <a:rPr lang="en-GB" baseline="0" dirty="0" smtClean="0"/>
              <a:t>Individuals may find that they now require care, whether it be formal care from social services or care from family members. Obviously this can have a drastic impact on an individual and their relationship with their partner and other family who are suddenly thrust into the role of carer, changing the nature of their relationship almost overnight.</a:t>
            </a:r>
          </a:p>
          <a:p>
            <a:endParaRPr lang="en-GB" baseline="0" dirty="0" smtClean="0"/>
          </a:p>
          <a:p>
            <a:r>
              <a:rPr lang="en-GB" baseline="0" dirty="0" smtClean="0"/>
              <a:t>Confidence is another risk factor as a result of sight loss, as someone can be experiencing a major change to their life with little to no warning. We already know that depression and anxiety are common after a stroke and visual problems may be one of those factors causing this.</a:t>
            </a:r>
          </a:p>
          <a:p>
            <a:endParaRPr lang="en-GB" baseline="0" dirty="0" smtClean="0"/>
          </a:p>
          <a:p>
            <a:r>
              <a:rPr lang="en-GB" baseline="0" dirty="0" smtClean="0"/>
              <a:t>What makes all of this more complex is there may be a variety of other symptoms experienced by a stroke survivor. They may not just be experiencing sight loss but also movement or balance problems, or any other combination of those effects I mentioned from a previous slide. This adds to the complexity of each individuals experiences and risks increasing care needs and lowering confidence and well-being further than just the impact of sight loss alone.</a:t>
            </a:r>
            <a:endParaRPr lang="en-GB" dirty="0"/>
          </a:p>
        </p:txBody>
      </p:sp>
      <p:sp>
        <p:nvSpPr>
          <p:cNvPr id="4" name="Slide Number Placeholder 3"/>
          <p:cNvSpPr>
            <a:spLocks noGrp="1"/>
          </p:cNvSpPr>
          <p:nvPr>
            <p:ph type="sldNum" sz="quarter" idx="10"/>
          </p:nvPr>
        </p:nvSpPr>
        <p:spPr/>
        <p:txBody>
          <a:bodyPr/>
          <a:lstStyle/>
          <a:p>
            <a:fld id="{AD148E50-DBD6-470F-9C49-8572611BBB4E}" type="slidenum">
              <a:rPr lang="en-GB" smtClean="0"/>
              <a:t>11</a:t>
            </a:fld>
            <a:endParaRPr lang="en-GB"/>
          </a:p>
        </p:txBody>
      </p:sp>
    </p:spTree>
    <p:extLst>
      <p:ext uri="{BB962C8B-B14F-4D97-AF65-F5344CB8AC3E}">
        <p14:creationId xmlns:p14="http://schemas.microsoft.com/office/powerpoint/2010/main" val="3085596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a:t>
            </a:r>
            <a:r>
              <a:rPr lang="en-GB" baseline="0" dirty="0" smtClean="0"/>
              <a:t> an organisation, there are a number of things we do to help stroke survivors with their recovery.</a:t>
            </a:r>
          </a:p>
          <a:p>
            <a:endParaRPr lang="en-GB" baseline="0" dirty="0" smtClean="0"/>
          </a:p>
          <a:p>
            <a:r>
              <a:rPr lang="en-GB" baseline="0" dirty="0" smtClean="0"/>
              <a:t>The most direct would be our stroke recovery services which cover the majority of Wales. Their set up is slightly different depending on the health board, with some staff based directly in stroke units and others operating more through referrals from health services, but they work with stroke survivors to identify recovery goals, sign post and provide support to those who have recently experienced a stroke, up to a year after their stroke.</a:t>
            </a:r>
          </a:p>
          <a:p>
            <a:endParaRPr lang="en-GB" baseline="0" dirty="0" smtClean="0"/>
          </a:p>
          <a:p>
            <a:r>
              <a:rPr lang="en-GB" baseline="0" dirty="0" smtClean="0"/>
              <a:t>We also have our own stroke groups and work with other independent and affiliated stroke groups throughout Wales to promote peer support opportunities, which is something stroke survivors tell us is incredibly important to them. We know that this is a valued service which gives people the opportunity to discuss the challenges they face as individuals and meet other people who are going through similar experiences.</a:t>
            </a:r>
          </a:p>
          <a:p>
            <a:endParaRPr lang="en-GB" baseline="0" dirty="0" smtClean="0"/>
          </a:p>
          <a:p>
            <a:r>
              <a:rPr lang="en-GB" baseline="0" dirty="0" smtClean="0"/>
              <a:t>We’ve also recently launched a new online service called My Stroke Guide, which is an online tool to help people with their recovery from stroke. It contains a variety of information, such as videos and guides, as well as an online forum to try and ensure all stroke survivors are able to get support in their recovery regardless of whether there is a Stroke Association service in their area. </a:t>
            </a:r>
          </a:p>
          <a:p>
            <a:endParaRPr lang="en-GB" baseline="0" dirty="0" smtClean="0"/>
          </a:p>
          <a:p>
            <a:r>
              <a:rPr lang="en-GB" baseline="0" dirty="0" smtClean="0"/>
              <a:t>My stroke guide also has a section on vision, containing information on different sight conditions, videos and guidance on where to go for treatment and support. It can also be used by family, friends and carers to get information relevant for them.</a:t>
            </a:r>
          </a:p>
          <a:p>
            <a:endParaRPr lang="en-GB" baseline="0" dirty="0" smtClean="0"/>
          </a:p>
          <a:p>
            <a:r>
              <a:rPr lang="en-GB" baseline="0" dirty="0" smtClean="0"/>
              <a:t>We provide life after stroke grants of up to £300 to stroke survivors as well to help them with some of the costs they experience after having a stroke, such as equipment for the home to make it more accessible.</a:t>
            </a:r>
          </a:p>
          <a:p>
            <a:endParaRPr lang="en-GB" baseline="0" dirty="0" smtClean="0"/>
          </a:p>
          <a:p>
            <a:r>
              <a:rPr lang="en-GB" baseline="0" dirty="0" smtClean="0"/>
              <a:t>And we also run our stroke helpline to help provide advice and information for those who need it and have a brand new Wales wide project called Community Steps which will be working with stroke survivors to make communities in Wales more accessible.</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AD148E50-DBD6-470F-9C49-8572611BBB4E}" type="slidenum">
              <a:rPr lang="en-GB" smtClean="0"/>
              <a:t>12</a:t>
            </a:fld>
            <a:endParaRPr lang="en-GB"/>
          </a:p>
        </p:txBody>
      </p:sp>
    </p:spTree>
    <p:extLst>
      <p:ext uri="{BB962C8B-B14F-4D97-AF65-F5344CB8AC3E}">
        <p14:creationId xmlns:p14="http://schemas.microsoft.com/office/powerpoint/2010/main" val="247839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also do other work as well to help promote awareness of stroke and importantly</a:t>
            </a:r>
            <a:r>
              <a:rPr lang="en-GB" baseline="0" dirty="0" smtClean="0"/>
              <a:t> steps people can take to lower their own risk of stroke.</a:t>
            </a:r>
          </a:p>
          <a:p>
            <a:endParaRPr lang="en-GB" baseline="0" dirty="0" smtClean="0"/>
          </a:p>
          <a:p>
            <a:r>
              <a:rPr lang="en-GB" baseline="0" dirty="0" smtClean="0"/>
              <a:t>We do work directly with politicians, the NHS and local authorities in Wales to highlight the need of stroke survivors. One key element of this is the Cross Party Group on stroke which meets every quarter at the National Assembly to discuss stroke care in Wales. We have a meeting tomorrow for example where we’re going to be looking at the stroke workforce in Wales.</a:t>
            </a:r>
          </a:p>
          <a:p>
            <a:endParaRPr lang="en-GB" baseline="0" dirty="0" smtClean="0"/>
          </a:p>
          <a:p>
            <a:r>
              <a:rPr lang="en-GB" baseline="0" dirty="0" smtClean="0"/>
              <a:t>So we do activities such as coming to speak to you guys about stroke, as well as doing more public focused activities such as our Know Your Blood Pressure events where we offer free blood pressure checks to the public, at events like the Royal Welsh show for example.</a:t>
            </a:r>
          </a:p>
          <a:p>
            <a:endParaRPr lang="en-GB" baseline="0" dirty="0" smtClean="0"/>
          </a:p>
          <a:p>
            <a:r>
              <a:rPr lang="en-GB" baseline="0" dirty="0" smtClean="0"/>
              <a:t>We also fund research, having awarded over £40million in research funding over the last twenty years, into a wide range of different priorities around prevention, treatment and recovery from stroke.</a:t>
            </a:r>
          </a:p>
          <a:p>
            <a:endParaRPr lang="en-GB" baseline="0" dirty="0" smtClean="0"/>
          </a:p>
          <a:p>
            <a:r>
              <a:rPr lang="en-GB" baseline="0" dirty="0" smtClean="0"/>
              <a:t>And, like the vast majority of charities we also do fundraising, holding a range of different events such as our forthcoming Give a Hand and bake events in October, or our Santa Run in December.</a:t>
            </a:r>
          </a:p>
          <a:p>
            <a:endParaRPr lang="en-GB" baseline="0" dirty="0" smtClean="0"/>
          </a:p>
          <a:p>
            <a:r>
              <a:rPr lang="en-GB" baseline="0" dirty="0" smtClean="0"/>
              <a:t>I’ll be taking part in the Santa run, so if you want the opportunity to watch an unfit man run in a poorly fitting costume then feel free to sign-up and run yourself.</a:t>
            </a:r>
            <a:endParaRPr lang="en-GB" dirty="0"/>
          </a:p>
        </p:txBody>
      </p:sp>
      <p:sp>
        <p:nvSpPr>
          <p:cNvPr id="4" name="Slide Number Placeholder 3"/>
          <p:cNvSpPr>
            <a:spLocks noGrp="1"/>
          </p:cNvSpPr>
          <p:nvPr>
            <p:ph type="sldNum" sz="quarter" idx="10"/>
          </p:nvPr>
        </p:nvSpPr>
        <p:spPr/>
        <p:txBody>
          <a:bodyPr/>
          <a:lstStyle/>
          <a:p>
            <a:fld id="{AD148E50-DBD6-470F-9C49-8572611BBB4E}" type="slidenum">
              <a:rPr lang="en-GB" smtClean="0"/>
              <a:t>13</a:t>
            </a:fld>
            <a:endParaRPr lang="en-GB"/>
          </a:p>
        </p:txBody>
      </p:sp>
    </p:spTree>
    <p:extLst>
      <p:ext uri="{BB962C8B-B14F-4D97-AF65-F5344CB8AC3E}">
        <p14:creationId xmlns:p14="http://schemas.microsoft.com/office/powerpoint/2010/main" val="3122222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b="1" dirty="0"/>
              <a:t>Together we can conquer stroke</a:t>
            </a:r>
          </a:p>
          <a:p>
            <a:r>
              <a:rPr lang="en-GB" dirty="0"/>
              <a:t> </a:t>
            </a:r>
          </a:p>
          <a:p>
            <a:r>
              <a:rPr lang="en-GB" b="1" dirty="0"/>
              <a:t>Notes: </a:t>
            </a:r>
            <a:r>
              <a:rPr lang="en-GB" dirty="0"/>
              <a:t>End your presentation with a thank you and let people know where they can go if they want any more information. </a:t>
            </a:r>
            <a:endParaRPr lang="en-GB" altLang="en-US" dirty="0" smtClean="0"/>
          </a:p>
          <a:p>
            <a:endParaRPr lang="en-GB" altLang="en-US" dirty="0" smtClean="0"/>
          </a:p>
          <a:p>
            <a:r>
              <a:rPr lang="en-GB" altLang="en-US" b="1" dirty="0" smtClean="0"/>
              <a:t>Example: </a:t>
            </a:r>
            <a:r>
              <a:rPr lang="en-GB" dirty="0"/>
              <a:t>Thank you for listening. </a:t>
            </a:r>
          </a:p>
          <a:p>
            <a:r>
              <a:rPr lang="en-GB" dirty="0"/>
              <a:t> </a:t>
            </a:r>
          </a:p>
          <a:p>
            <a:r>
              <a:rPr lang="en-GB" dirty="0"/>
              <a:t>[Do you have any questions?] </a:t>
            </a:r>
          </a:p>
          <a:p>
            <a:r>
              <a:rPr lang="en-GB" dirty="0"/>
              <a:t> </a:t>
            </a:r>
          </a:p>
          <a:p>
            <a:r>
              <a:rPr lang="en-GB" dirty="0"/>
              <a:t>If you’d like more information about anything I’ve mentioned in my talk, please come and speak to me, or visit our website: </a:t>
            </a:r>
            <a:r>
              <a:rPr lang="en-GB" b="1" dirty="0"/>
              <a:t>stroke.org.uk</a:t>
            </a:r>
            <a:r>
              <a:rPr lang="en-GB" dirty="0"/>
              <a:t>. </a:t>
            </a:r>
          </a:p>
          <a:p>
            <a:endParaRPr lang="en-GB" altLang="en-US" dirty="0"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Geneva"/>
                <a:cs typeface="Geneva"/>
              </a:defRPr>
            </a:lvl1pPr>
            <a:lvl2pPr marL="751048" indent="-288865">
              <a:defRPr>
                <a:solidFill>
                  <a:schemeClr val="tx1"/>
                </a:solidFill>
                <a:latin typeface="Calibri" panose="020F0502020204030204" pitchFamily="34" charset="0"/>
                <a:ea typeface="Geneva"/>
                <a:cs typeface="Geneva"/>
              </a:defRPr>
            </a:lvl2pPr>
            <a:lvl3pPr marL="1155459" indent="-231092">
              <a:defRPr>
                <a:solidFill>
                  <a:schemeClr val="tx1"/>
                </a:solidFill>
                <a:latin typeface="Calibri" panose="020F0502020204030204" pitchFamily="34" charset="0"/>
                <a:ea typeface="Geneva"/>
                <a:cs typeface="Geneva"/>
              </a:defRPr>
            </a:lvl3pPr>
            <a:lvl4pPr marL="1617642" indent="-231092">
              <a:defRPr>
                <a:solidFill>
                  <a:schemeClr val="tx1"/>
                </a:solidFill>
                <a:latin typeface="Calibri" panose="020F0502020204030204" pitchFamily="34" charset="0"/>
                <a:ea typeface="Geneva"/>
                <a:cs typeface="Geneva"/>
              </a:defRPr>
            </a:lvl4pPr>
            <a:lvl5pPr marL="2079826" indent="-231092">
              <a:defRPr>
                <a:solidFill>
                  <a:schemeClr val="tx1"/>
                </a:solidFill>
                <a:latin typeface="Calibri" panose="020F0502020204030204" pitchFamily="34" charset="0"/>
                <a:ea typeface="Geneva"/>
                <a:cs typeface="Geneva"/>
              </a:defRPr>
            </a:lvl5pPr>
            <a:lvl6pPr marL="2542009" indent="-231092" defTabSz="462183" eaLnBrk="0" fontAlgn="base" hangingPunct="0">
              <a:spcBef>
                <a:spcPct val="0"/>
              </a:spcBef>
              <a:spcAft>
                <a:spcPct val="0"/>
              </a:spcAft>
              <a:defRPr>
                <a:solidFill>
                  <a:schemeClr val="tx1"/>
                </a:solidFill>
                <a:latin typeface="Calibri" panose="020F0502020204030204" pitchFamily="34" charset="0"/>
                <a:ea typeface="Geneva"/>
                <a:cs typeface="Geneva"/>
              </a:defRPr>
            </a:lvl6pPr>
            <a:lvl7pPr marL="3004193" indent="-231092" defTabSz="462183" eaLnBrk="0" fontAlgn="base" hangingPunct="0">
              <a:spcBef>
                <a:spcPct val="0"/>
              </a:spcBef>
              <a:spcAft>
                <a:spcPct val="0"/>
              </a:spcAft>
              <a:defRPr>
                <a:solidFill>
                  <a:schemeClr val="tx1"/>
                </a:solidFill>
                <a:latin typeface="Calibri" panose="020F0502020204030204" pitchFamily="34" charset="0"/>
                <a:ea typeface="Geneva"/>
                <a:cs typeface="Geneva"/>
              </a:defRPr>
            </a:lvl7pPr>
            <a:lvl8pPr marL="3466376" indent="-231092" defTabSz="462183" eaLnBrk="0" fontAlgn="base" hangingPunct="0">
              <a:spcBef>
                <a:spcPct val="0"/>
              </a:spcBef>
              <a:spcAft>
                <a:spcPct val="0"/>
              </a:spcAft>
              <a:defRPr>
                <a:solidFill>
                  <a:schemeClr val="tx1"/>
                </a:solidFill>
                <a:latin typeface="Calibri" panose="020F0502020204030204" pitchFamily="34" charset="0"/>
                <a:ea typeface="Geneva"/>
                <a:cs typeface="Geneva"/>
              </a:defRPr>
            </a:lvl8pPr>
            <a:lvl9pPr marL="3928560" indent="-231092" defTabSz="462183" eaLnBrk="0" fontAlgn="base" hangingPunct="0">
              <a:spcBef>
                <a:spcPct val="0"/>
              </a:spcBef>
              <a:spcAft>
                <a:spcPct val="0"/>
              </a:spcAft>
              <a:defRPr>
                <a:solidFill>
                  <a:schemeClr val="tx1"/>
                </a:solidFill>
                <a:latin typeface="Calibri" panose="020F0502020204030204" pitchFamily="34" charset="0"/>
                <a:ea typeface="Geneva"/>
                <a:cs typeface="Geneva"/>
              </a:defRPr>
            </a:lvl9pPr>
          </a:lstStyle>
          <a:p>
            <a:fld id="{541DC398-DDF9-41F0-B4F6-1D7B0A66DB20}" type="slidenum">
              <a:rPr lang="en-GB" altLang="en-US" smtClean="0"/>
              <a:pPr/>
              <a:t>14</a:t>
            </a:fld>
            <a:endParaRPr lang="en-GB" altLang="en-US" smtClean="0"/>
          </a:p>
        </p:txBody>
      </p:sp>
    </p:spTree>
    <p:extLst>
      <p:ext uri="{BB962C8B-B14F-4D97-AF65-F5344CB8AC3E}">
        <p14:creationId xmlns:p14="http://schemas.microsoft.com/office/powerpoint/2010/main" val="3426424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Overall, there are more than </a:t>
            </a:r>
            <a:r>
              <a:rPr lang="en-GB" sz="1300" b="1" dirty="0"/>
              <a:t>100,000 strokes</a:t>
            </a:r>
            <a:r>
              <a:rPr lang="en-GB" sz="1300" dirty="0"/>
              <a:t> in the UK each year; that’s around one stroke </a:t>
            </a:r>
            <a:r>
              <a:rPr lang="en-GB" sz="1300" b="1" dirty="0"/>
              <a:t>every five minutes</a:t>
            </a:r>
            <a:r>
              <a:rPr lang="en-GB" sz="1300" dirty="0"/>
              <a:t>. In Wales there are around 7,400 strokes per year.</a:t>
            </a:r>
          </a:p>
          <a:p>
            <a:r>
              <a:rPr lang="en-GB" sz="1300" dirty="0"/>
              <a:t> </a:t>
            </a:r>
          </a:p>
          <a:p>
            <a:r>
              <a:rPr lang="en-GB" sz="1300" dirty="0"/>
              <a:t>Stroke can have a sudden and massive impact on your life. It can rob you of your speech and your ability to walk. It can also affect your vision, memory, concentration and your emotions. </a:t>
            </a:r>
          </a:p>
          <a:p>
            <a:r>
              <a:rPr lang="en-GB" sz="1300" dirty="0"/>
              <a:t> </a:t>
            </a:r>
          </a:p>
          <a:p>
            <a:r>
              <a:rPr lang="en-GB" sz="1300" dirty="0"/>
              <a:t>In fact, </a:t>
            </a:r>
            <a:r>
              <a:rPr lang="en-GB" sz="1300" b="1" dirty="0"/>
              <a:t>stroke causes a greater range of disabilities than any other condition</a:t>
            </a:r>
            <a:r>
              <a:rPr lang="en-GB" sz="1300" dirty="0"/>
              <a:t>.</a:t>
            </a:r>
          </a:p>
          <a:p>
            <a:r>
              <a:rPr lang="en-GB" sz="1300" dirty="0"/>
              <a:t> </a:t>
            </a:r>
          </a:p>
          <a:p>
            <a:pPr lvl="0"/>
            <a:r>
              <a:rPr lang="en-GB" sz="1300" dirty="0"/>
              <a:t>In England, Wales and Northern Ireland, </a:t>
            </a:r>
            <a:r>
              <a:rPr lang="en-GB" sz="1300" b="1" dirty="0"/>
              <a:t>almost two thirds of stroke survivors leave hospital with a disability</a:t>
            </a:r>
            <a:r>
              <a:rPr lang="en-GB" sz="1300" dirty="0"/>
              <a:t>. </a:t>
            </a:r>
          </a:p>
          <a:p>
            <a:r>
              <a:rPr lang="en-GB" sz="1300" dirty="0"/>
              <a:t> </a:t>
            </a:r>
          </a:p>
          <a:p>
            <a:r>
              <a:rPr lang="en-GB" sz="1300" dirty="0"/>
              <a:t>This can all have a huge impact on your independence, confidence and emotional wellbeing, which can have a significant knock-on effect on your work and family life. </a:t>
            </a:r>
          </a:p>
          <a:p>
            <a:r>
              <a:rPr lang="en-GB" sz="1300" dirty="0"/>
              <a:t> </a:t>
            </a:r>
          </a:p>
          <a:p>
            <a:r>
              <a:rPr lang="en-GB" sz="1300" dirty="0"/>
              <a:t>Thanks to improvements to stroke care, you are now more likely to survive a stroke compared to 20 years ago. But sadly, stroke is still the </a:t>
            </a:r>
            <a:r>
              <a:rPr lang="en-GB" sz="1300" b="1" dirty="0"/>
              <a:t>fourth biggest </a:t>
            </a:r>
            <a:r>
              <a:rPr lang="en-GB" sz="1300" b="1" dirty="0">
                <a:solidFill>
                  <a:srgbClr val="FF0000"/>
                </a:solidFill>
              </a:rPr>
              <a:t>killer </a:t>
            </a:r>
            <a:r>
              <a:rPr lang="en-GB" sz="1300" b="1" dirty="0"/>
              <a:t>in England and Wales. </a:t>
            </a:r>
            <a:endParaRPr lang="en-GB" sz="1300" dirty="0"/>
          </a:p>
          <a:p>
            <a:r>
              <a:rPr lang="en-GB" sz="1300" dirty="0"/>
              <a:t> </a:t>
            </a:r>
          </a:p>
          <a:p>
            <a:r>
              <a:rPr lang="en-GB" sz="1300" dirty="0"/>
              <a:t>Each year it kills more men that prostate cancer and twice as many women as breast cancer. </a:t>
            </a:r>
          </a:p>
          <a:p>
            <a:endParaRPr lang="en-GB" sz="1300" dirty="0"/>
          </a:p>
          <a:p>
            <a:r>
              <a:rPr lang="en-GB" sz="1300" dirty="0"/>
              <a:t>In Wales, stroke kills more than 2,000 people every year.</a:t>
            </a:r>
          </a:p>
          <a:p>
            <a:endParaRPr lang="en-GB" altLang="en-US" dirty="0" smtClean="0"/>
          </a:p>
          <a:p>
            <a:endParaRPr lang="en-GB" dirty="0"/>
          </a:p>
        </p:txBody>
      </p:sp>
      <p:sp>
        <p:nvSpPr>
          <p:cNvPr id="4" name="Slide Number Placeholder 3"/>
          <p:cNvSpPr>
            <a:spLocks noGrp="1"/>
          </p:cNvSpPr>
          <p:nvPr>
            <p:ph type="sldNum" sz="quarter" idx="10"/>
          </p:nvPr>
        </p:nvSpPr>
        <p:spPr/>
        <p:txBody>
          <a:bodyPr/>
          <a:lstStyle/>
          <a:p>
            <a:fld id="{AD148E50-DBD6-470F-9C49-8572611BBB4E}" type="slidenum">
              <a:rPr lang="en-GB" smtClean="0"/>
              <a:t>2</a:t>
            </a:fld>
            <a:endParaRPr lang="en-GB"/>
          </a:p>
        </p:txBody>
      </p:sp>
    </p:spTree>
    <p:extLst>
      <p:ext uri="{BB962C8B-B14F-4D97-AF65-F5344CB8AC3E}">
        <p14:creationId xmlns:p14="http://schemas.microsoft.com/office/powerpoint/2010/main" val="3269597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smtClean="0"/>
              <a:t>What is a stroke? </a:t>
            </a:r>
          </a:p>
          <a:p>
            <a:endParaRPr lang="en-GB" sz="1300" dirty="0"/>
          </a:p>
          <a:p>
            <a:r>
              <a:rPr lang="en-GB" sz="1300" dirty="0"/>
              <a:t>A stroke is a </a:t>
            </a:r>
            <a:r>
              <a:rPr lang="en-GB" sz="1300" b="1" dirty="0"/>
              <a:t>brain attack</a:t>
            </a:r>
            <a:r>
              <a:rPr lang="en-GB" sz="1300" dirty="0"/>
              <a:t>. It happens when the blood supply to part of your brain is cut off. Without blood your brain cells can be damaged or die. </a:t>
            </a:r>
          </a:p>
          <a:p>
            <a:r>
              <a:rPr lang="en-GB" sz="1300" dirty="0"/>
              <a:t> </a:t>
            </a:r>
          </a:p>
          <a:p>
            <a:r>
              <a:rPr lang="en-GB" sz="1300" dirty="0"/>
              <a:t>There are two main types of stroke:</a:t>
            </a:r>
          </a:p>
          <a:p>
            <a:r>
              <a:rPr lang="en-GB" sz="1300" dirty="0"/>
              <a:t> </a:t>
            </a:r>
          </a:p>
          <a:p>
            <a:pPr lvl="0"/>
            <a:r>
              <a:rPr lang="en-GB" sz="1300" dirty="0"/>
              <a:t>Most strokes [around 85%] are caused by </a:t>
            </a:r>
            <a:r>
              <a:rPr lang="en-GB" sz="1300" b="1" dirty="0"/>
              <a:t>a blockage</a:t>
            </a:r>
            <a:r>
              <a:rPr lang="en-GB" sz="1300" dirty="0"/>
              <a:t>, such as a clot, which cuts off the blood supply to the brain. This is an </a:t>
            </a:r>
            <a:r>
              <a:rPr lang="en-GB" sz="1300" b="1" dirty="0"/>
              <a:t>ischaemic</a:t>
            </a:r>
            <a:r>
              <a:rPr lang="en-GB" sz="1300" dirty="0"/>
              <a:t> stroke.</a:t>
            </a:r>
          </a:p>
          <a:p>
            <a:r>
              <a:rPr lang="en-GB" sz="1300" dirty="0"/>
              <a:t> </a:t>
            </a:r>
          </a:p>
          <a:p>
            <a:pPr lvl="0"/>
            <a:r>
              <a:rPr lang="en-GB" sz="1300" dirty="0"/>
              <a:t>Strokes can also happen because of </a:t>
            </a:r>
            <a:r>
              <a:rPr lang="en-GB" sz="1300" b="1" dirty="0"/>
              <a:t>a bleed</a:t>
            </a:r>
            <a:r>
              <a:rPr lang="en-GB" sz="1300" dirty="0"/>
              <a:t>, caused by a burst blood vessel within or on the surface of the brain. This is a </a:t>
            </a:r>
            <a:r>
              <a:rPr lang="en-GB" sz="1300" b="1" dirty="0"/>
              <a:t>haemorrhagic</a:t>
            </a:r>
            <a:r>
              <a:rPr lang="en-GB" sz="1300" dirty="0"/>
              <a:t> stroke.</a:t>
            </a:r>
          </a:p>
          <a:p>
            <a:r>
              <a:rPr lang="en-GB" sz="1300" dirty="0"/>
              <a:t> </a:t>
            </a:r>
          </a:p>
          <a:p>
            <a:r>
              <a:rPr lang="en-GB" sz="1300" dirty="0"/>
              <a:t>Strokes caused by bleeds are not as common as strokes caused by a blockage, but they can be much more serious and are associated with a higher risk of dying within the first three months and beyond.</a:t>
            </a:r>
          </a:p>
          <a:p>
            <a:endParaRPr lang="en-GB" altLang="en-US" sz="1300" dirty="0"/>
          </a:p>
          <a:p>
            <a:r>
              <a:rPr lang="en-GB" altLang="en-US" sz="1300" dirty="0"/>
              <a:t>A TIA, more commonly known as a mini-stroke, is where the symptoms cease within 24 hours. Recently in the news as former US </a:t>
            </a:r>
            <a:r>
              <a:rPr lang="en-GB" altLang="en-US" sz="1300" dirty="0" err="1"/>
              <a:t>olympian</a:t>
            </a:r>
            <a:r>
              <a:rPr lang="en-GB" altLang="en-US" sz="1300" dirty="0"/>
              <a:t> Michael Johnson suffered one. However despite the name mini it is important to remember these are still very serious. 1 in 12 of those who have a mini-stroke will have a full stroke within a week so it really is an important warning. Also, there is no way of knowing whether a mini stroke is a full stroke until the symptoms have subsided, so at the time it has to be treated as the same level of emergency</a:t>
            </a:r>
            <a:r>
              <a:rPr lang="en-GB" altLang="en-US" sz="1300" dirty="0" smtClean="0"/>
              <a:t>.</a:t>
            </a:r>
          </a:p>
          <a:p>
            <a:endParaRPr lang="en-GB" altLang="en-US" sz="1300" dirty="0" smtClean="0"/>
          </a:p>
          <a:p>
            <a:r>
              <a:rPr lang="en-GB" altLang="en-US" sz="1300" dirty="0" smtClean="0"/>
              <a:t>Strokes can strike</a:t>
            </a:r>
            <a:r>
              <a:rPr lang="en-GB" altLang="en-US" sz="1300" baseline="0" dirty="0" smtClean="0"/>
              <a:t> anyone, at any time. While there are certain factors which increase the risk of stroke, they can still occur in people of any age, any level of fitness, even babies and children.</a:t>
            </a:r>
            <a:endParaRPr lang="en-GB" altLang="en-US" dirty="0"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Geneva"/>
                <a:cs typeface="Geneva"/>
              </a:defRPr>
            </a:lvl1pPr>
            <a:lvl2pPr marL="784927" indent="-301895">
              <a:defRPr>
                <a:solidFill>
                  <a:schemeClr val="tx1"/>
                </a:solidFill>
                <a:latin typeface="Calibri" panose="020F0502020204030204" pitchFamily="34" charset="0"/>
                <a:ea typeface="Geneva"/>
                <a:cs typeface="Geneva"/>
              </a:defRPr>
            </a:lvl2pPr>
            <a:lvl3pPr marL="1207580" indent="-241516">
              <a:defRPr>
                <a:solidFill>
                  <a:schemeClr val="tx1"/>
                </a:solidFill>
                <a:latin typeface="Calibri" panose="020F0502020204030204" pitchFamily="34" charset="0"/>
                <a:ea typeface="Geneva"/>
                <a:cs typeface="Geneva"/>
              </a:defRPr>
            </a:lvl3pPr>
            <a:lvl4pPr marL="1690611" indent="-241516">
              <a:defRPr>
                <a:solidFill>
                  <a:schemeClr val="tx1"/>
                </a:solidFill>
                <a:latin typeface="Calibri" panose="020F0502020204030204" pitchFamily="34" charset="0"/>
                <a:ea typeface="Geneva"/>
                <a:cs typeface="Geneva"/>
              </a:defRPr>
            </a:lvl4pPr>
            <a:lvl5pPr marL="2173643" indent="-241516">
              <a:defRPr>
                <a:solidFill>
                  <a:schemeClr val="tx1"/>
                </a:solidFill>
                <a:latin typeface="Calibri" panose="020F0502020204030204" pitchFamily="34" charset="0"/>
                <a:ea typeface="Geneva"/>
                <a:cs typeface="Geneva"/>
              </a:defRPr>
            </a:lvl5pPr>
            <a:lvl6pPr marL="2656675" indent="-241516" defTabSz="483032" eaLnBrk="0" fontAlgn="base" hangingPunct="0">
              <a:spcBef>
                <a:spcPct val="0"/>
              </a:spcBef>
              <a:spcAft>
                <a:spcPct val="0"/>
              </a:spcAft>
              <a:defRPr>
                <a:solidFill>
                  <a:schemeClr val="tx1"/>
                </a:solidFill>
                <a:latin typeface="Calibri" panose="020F0502020204030204" pitchFamily="34" charset="0"/>
                <a:ea typeface="Geneva"/>
                <a:cs typeface="Geneva"/>
              </a:defRPr>
            </a:lvl6pPr>
            <a:lvl7pPr marL="3139707" indent="-241516" defTabSz="483032" eaLnBrk="0" fontAlgn="base" hangingPunct="0">
              <a:spcBef>
                <a:spcPct val="0"/>
              </a:spcBef>
              <a:spcAft>
                <a:spcPct val="0"/>
              </a:spcAft>
              <a:defRPr>
                <a:solidFill>
                  <a:schemeClr val="tx1"/>
                </a:solidFill>
                <a:latin typeface="Calibri" panose="020F0502020204030204" pitchFamily="34" charset="0"/>
                <a:ea typeface="Geneva"/>
                <a:cs typeface="Geneva"/>
              </a:defRPr>
            </a:lvl7pPr>
            <a:lvl8pPr marL="3622739" indent="-241516" defTabSz="483032" eaLnBrk="0" fontAlgn="base" hangingPunct="0">
              <a:spcBef>
                <a:spcPct val="0"/>
              </a:spcBef>
              <a:spcAft>
                <a:spcPct val="0"/>
              </a:spcAft>
              <a:defRPr>
                <a:solidFill>
                  <a:schemeClr val="tx1"/>
                </a:solidFill>
                <a:latin typeface="Calibri" panose="020F0502020204030204" pitchFamily="34" charset="0"/>
                <a:ea typeface="Geneva"/>
                <a:cs typeface="Geneva"/>
              </a:defRPr>
            </a:lvl8pPr>
            <a:lvl9pPr marL="4105770" indent="-241516" defTabSz="483032" eaLnBrk="0" fontAlgn="base" hangingPunct="0">
              <a:spcBef>
                <a:spcPct val="0"/>
              </a:spcBef>
              <a:spcAft>
                <a:spcPct val="0"/>
              </a:spcAft>
              <a:defRPr>
                <a:solidFill>
                  <a:schemeClr val="tx1"/>
                </a:solidFill>
                <a:latin typeface="Calibri" panose="020F0502020204030204" pitchFamily="34" charset="0"/>
                <a:ea typeface="Geneva"/>
                <a:cs typeface="Geneva"/>
              </a:defRPr>
            </a:lvl9pPr>
          </a:lstStyle>
          <a:p>
            <a:fld id="{5B955E7A-A1DD-4C87-8A3C-BFC7C3B9B6F6}" type="slidenum">
              <a:rPr lang="en-GB" altLang="en-US" smtClean="0"/>
              <a:pPr/>
              <a:t>3</a:t>
            </a:fld>
            <a:endParaRPr lang="en-GB" altLang="en-US" smtClean="0"/>
          </a:p>
        </p:txBody>
      </p:sp>
    </p:spTree>
    <p:extLst>
      <p:ext uri="{BB962C8B-B14F-4D97-AF65-F5344CB8AC3E}">
        <p14:creationId xmlns:p14="http://schemas.microsoft.com/office/powerpoint/2010/main" val="1141834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Every second counts when you are having a stroke. Recognising the signs and calling 999 for an ambulance is crucial. The quicker a person arrives at a specialist stroke unit, the quicker they will receive appropriate treatment.</a:t>
            </a:r>
          </a:p>
          <a:p>
            <a:r>
              <a:rPr lang="en-GB" sz="1300" dirty="0"/>
              <a:t> </a:t>
            </a:r>
          </a:p>
          <a:p>
            <a:r>
              <a:rPr lang="en-GB" sz="1300" dirty="0"/>
              <a:t>To help more people to recognise the signs and symptoms of stroke, the Stroke Association helped to fund the development and spread awareness of the FAST test.</a:t>
            </a:r>
            <a:endParaRPr lang="en-GB" altLang="en-US" dirty="0" smtClean="0"/>
          </a:p>
          <a:p>
            <a:pPr marL="181137" indent="-181137">
              <a:buFont typeface="Arial" panose="020B0604020202020204" pitchFamily="34" charset="0"/>
              <a:buChar char="•"/>
            </a:pPr>
            <a:endParaRPr lang="en-GB" sz="1300" b="1" dirty="0"/>
          </a:p>
          <a:p>
            <a:pPr marL="181137" indent="-181137">
              <a:buFont typeface="Arial" panose="020B0604020202020204" pitchFamily="34" charset="0"/>
              <a:buChar char="•"/>
            </a:pPr>
            <a:r>
              <a:rPr lang="en-GB" sz="1300" b="1" dirty="0"/>
              <a:t>Face:</a:t>
            </a:r>
            <a:r>
              <a:rPr lang="en-GB" sz="1300" dirty="0"/>
              <a:t> Look at the person’s face and ask them to smile. Has their face fallen on one side?</a:t>
            </a:r>
          </a:p>
          <a:p>
            <a:pPr marL="181137" indent="-181137">
              <a:buFont typeface="Arial" panose="020B0604020202020204" pitchFamily="34" charset="0"/>
              <a:buChar char="•"/>
            </a:pPr>
            <a:r>
              <a:rPr lang="en-GB" sz="1300" b="1" dirty="0"/>
              <a:t>Arms: </a:t>
            </a:r>
            <a:r>
              <a:rPr lang="en-GB" sz="1300" dirty="0"/>
              <a:t>Ask the person to raise both of their arms and keep them there. Are they unable to raise one arm?</a:t>
            </a:r>
          </a:p>
          <a:p>
            <a:pPr marL="181137" indent="-181137">
              <a:buFont typeface="Arial" panose="020B0604020202020204" pitchFamily="34" charset="0"/>
              <a:buChar char="•"/>
            </a:pPr>
            <a:r>
              <a:rPr lang="en-GB" sz="1300" b="1" dirty="0"/>
              <a:t>Speech:</a:t>
            </a:r>
            <a:r>
              <a:rPr lang="en-GB" sz="1300" dirty="0"/>
              <a:t> Ask the person to tell you their name, or say ‘hello’. Is their speech slurred?</a:t>
            </a:r>
          </a:p>
          <a:p>
            <a:pPr marL="181137" indent="-181137">
              <a:buFont typeface="Arial" panose="020B0604020202020204" pitchFamily="34" charset="0"/>
              <a:buChar char="•"/>
            </a:pPr>
            <a:r>
              <a:rPr lang="en-GB" sz="1300" b="1" dirty="0"/>
              <a:t>Time:</a:t>
            </a:r>
            <a:r>
              <a:rPr lang="en-GB" sz="1300" dirty="0"/>
              <a:t> to call 999 if you spot any of the above signs.</a:t>
            </a:r>
          </a:p>
          <a:p>
            <a:r>
              <a:rPr lang="en-GB" sz="1300" dirty="0"/>
              <a:t> </a:t>
            </a:r>
          </a:p>
          <a:p>
            <a:r>
              <a:rPr lang="en-GB" sz="1300" dirty="0"/>
              <a:t>If you recognise any one of these signs in some one or yourself, </a:t>
            </a:r>
            <a:r>
              <a:rPr lang="en-GB" sz="1300" b="1" dirty="0"/>
              <a:t>always call 999</a:t>
            </a:r>
            <a:r>
              <a:rPr lang="en-GB" sz="1300" dirty="0"/>
              <a:t>. </a:t>
            </a:r>
          </a:p>
          <a:p>
            <a:r>
              <a:rPr lang="en-GB" sz="1300" dirty="0"/>
              <a:t> </a:t>
            </a:r>
          </a:p>
          <a:p>
            <a:r>
              <a:rPr lang="en-GB" sz="1300" b="1" dirty="0"/>
              <a:t>Learn it and share it with your friends and family, as it could help you to save a life.</a:t>
            </a:r>
            <a:endParaRPr lang="en-GB" b="1" dirty="0"/>
          </a:p>
        </p:txBody>
      </p:sp>
      <p:sp>
        <p:nvSpPr>
          <p:cNvPr id="4" name="Slide Number Placeholder 3"/>
          <p:cNvSpPr>
            <a:spLocks noGrp="1"/>
          </p:cNvSpPr>
          <p:nvPr>
            <p:ph type="sldNum" sz="quarter" idx="10"/>
          </p:nvPr>
        </p:nvSpPr>
        <p:spPr/>
        <p:txBody>
          <a:bodyPr/>
          <a:lstStyle/>
          <a:p>
            <a:pPr>
              <a:defRPr/>
            </a:pPr>
            <a:fld id="{E878E3CB-F6E0-4535-873F-0737CB7F368D}" type="slidenum">
              <a:rPr lang="en-GB" altLang="en-US" smtClean="0"/>
              <a:pPr>
                <a:defRPr/>
              </a:pPr>
              <a:t>4</a:t>
            </a:fld>
            <a:endParaRPr lang="en-GB" altLang="en-US" dirty="0"/>
          </a:p>
        </p:txBody>
      </p:sp>
    </p:spTree>
    <p:extLst>
      <p:ext uri="{BB962C8B-B14F-4D97-AF65-F5344CB8AC3E}">
        <p14:creationId xmlns:p14="http://schemas.microsoft.com/office/powerpoint/2010/main" val="67765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GB" altLang="en-US" dirty="0" smtClean="0"/>
              <a:t>FAST tells you the main signs of a stroke, but there are some more to look out for:</a:t>
            </a:r>
          </a:p>
          <a:p>
            <a:pPr>
              <a:defRPr/>
            </a:pPr>
            <a:endParaRPr lang="en-GB" altLang="en-US" dirty="0" smtClean="0"/>
          </a:p>
          <a:p>
            <a:pPr marL="664169" lvl="1" indent="-181137">
              <a:buFontTx/>
              <a:buChar char="•"/>
              <a:defRPr/>
            </a:pPr>
            <a:r>
              <a:rPr lang="en-GB" altLang="en-US" dirty="0" smtClean="0"/>
              <a:t>sudden weakness or numbness on one side, including legs, hands or feet.</a:t>
            </a:r>
          </a:p>
          <a:p>
            <a:pPr marL="664169" lvl="1" indent="-181137">
              <a:buFontTx/>
              <a:buChar char="•"/>
              <a:defRPr/>
            </a:pPr>
            <a:r>
              <a:rPr lang="en-GB" altLang="en-US" dirty="0" smtClean="0"/>
              <a:t>difficulty finding words or speaking in clear sentences.</a:t>
            </a:r>
          </a:p>
          <a:p>
            <a:pPr marL="664169" lvl="1" indent="-181137">
              <a:buFontTx/>
              <a:buChar char="•"/>
              <a:defRPr/>
            </a:pPr>
            <a:r>
              <a:rPr lang="en-GB" altLang="en-US" dirty="0" smtClean="0"/>
              <a:t>sudden blurred vision or loss of sight in one or both eyes.</a:t>
            </a:r>
          </a:p>
          <a:p>
            <a:pPr marL="664169" lvl="1" indent="-181137">
              <a:buFontTx/>
              <a:buChar char="•"/>
              <a:defRPr/>
            </a:pPr>
            <a:r>
              <a:rPr lang="en-GB" altLang="en-US" dirty="0" smtClean="0"/>
              <a:t>sudden memory loss or confusion and dizziness or a sudden fall.</a:t>
            </a:r>
          </a:p>
          <a:p>
            <a:pPr marL="664169" lvl="1" indent="-181137">
              <a:buFontTx/>
              <a:buChar char="•"/>
              <a:defRPr/>
            </a:pPr>
            <a:r>
              <a:rPr lang="en-GB" altLang="en-US" dirty="0" smtClean="0"/>
              <a:t>a sudden, severe headache.</a:t>
            </a:r>
          </a:p>
          <a:p>
            <a:pPr marL="483032" lvl="1">
              <a:defRPr/>
            </a:pPr>
            <a:endParaRPr lang="en-GB" altLang="en-US" b="1" dirty="0" smtClean="0"/>
          </a:p>
          <a:p>
            <a:r>
              <a:rPr lang="en-GB" sz="1300" dirty="0"/>
              <a:t>Again, if you spot any of these signs of a stroke, don't wait. </a:t>
            </a:r>
            <a:r>
              <a:rPr lang="en-GB" sz="1300" b="1" dirty="0"/>
              <a:t>Call 999 straight away</a:t>
            </a:r>
            <a:r>
              <a:rPr lang="en-GB" sz="1300" dirty="0"/>
              <a:t>.</a:t>
            </a:r>
          </a:p>
          <a:p>
            <a:r>
              <a:rPr lang="en-GB" sz="1300" dirty="0"/>
              <a:t> </a:t>
            </a:r>
          </a:p>
          <a:p>
            <a:r>
              <a:rPr lang="en-GB" sz="1300" dirty="0"/>
              <a:t>Ambulance paramedics are trained in stroke, and will take you or the person having the stroke to the best hospital for specialist treatment. </a:t>
            </a:r>
          </a:p>
          <a:p>
            <a:pPr marL="664169" lvl="1" indent="-181137">
              <a:buFontTx/>
              <a:buChar char="•"/>
              <a:defRPr/>
            </a:pPr>
            <a:endParaRPr lang="en-GB" altLang="en-US" dirty="0"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Geneva"/>
                <a:cs typeface="Geneva"/>
              </a:defRPr>
            </a:lvl1pPr>
            <a:lvl2pPr marL="784927" indent="-301895">
              <a:defRPr>
                <a:solidFill>
                  <a:schemeClr val="tx1"/>
                </a:solidFill>
                <a:latin typeface="Calibri" panose="020F0502020204030204" pitchFamily="34" charset="0"/>
                <a:ea typeface="Geneva"/>
                <a:cs typeface="Geneva"/>
              </a:defRPr>
            </a:lvl2pPr>
            <a:lvl3pPr marL="1207580" indent="-241516">
              <a:defRPr>
                <a:solidFill>
                  <a:schemeClr val="tx1"/>
                </a:solidFill>
                <a:latin typeface="Calibri" panose="020F0502020204030204" pitchFamily="34" charset="0"/>
                <a:ea typeface="Geneva"/>
                <a:cs typeface="Geneva"/>
              </a:defRPr>
            </a:lvl3pPr>
            <a:lvl4pPr marL="1690611" indent="-241516">
              <a:defRPr>
                <a:solidFill>
                  <a:schemeClr val="tx1"/>
                </a:solidFill>
                <a:latin typeface="Calibri" panose="020F0502020204030204" pitchFamily="34" charset="0"/>
                <a:ea typeface="Geneva"/>
                <a:cs typeface="Geneva"/>
              </a:defRPr>
            </a:lvl4pPr>
            <a:lvl5pPr marL="2173643" indent="-241516">
              <a:defRPr>
                <a:solidFill>
                  <a:schemeClr val="tx1"/>
                </a:solidFill>
                <a:latin typeface="Calibri" panose="020F0502020204030204" pitchFamily="34" charset="0"/>
                <a:ea typeface="Geneva"/>
                <a:cs typeface="Geneva"/>
              </a:defRPr>
            </a:lvl5pPr>
            <a:lvl6pPr marL="2656675" indent="-241516" defTabSz="483032" eaLnBrk="0" fontAlgn="base" hangingPunct="0">
              <a:spcBef>
                <a:spcPct val="0"/>
              </a:spcBef>
              <a:spcAft>
                <a:spcPct val="0"/>
              </a:spcAft>
              <a:defRPr>
                <a:solidFill>
                  <a:schemeClr val="tx1"/>
                </a:solidFill>
                <a:latin typeface="Calibri" panose="020F0502020204030204" pitchFamily="34" charset="0"/>
                <a:ea typeface="Geneva"/>
                <a:cs typeface="Geneva"/>
              </a:defRPr>
            </a:lvl6pPr>
            <a:lvl7pPr marL="3139707" indent="-241516" defTabSz="483032" eaLnBrk="0" fontAlgn="base" hangingPunct="0">
              <a:spcBef>
                <a:spcPct val="0"/>
              </a:spcBef>
              <a:spcAft>
                <a:spcPct val="0"/>
              </a:spcAft>
              <a:defRPr>
                <a:solidFill>
                  <a:schemeClr val="tx1"/>
                </a:solidFill>
                <a:latin typeface="Calibri" panose="020F0502020204030204" pitchFamily="34" charset="0"/>
                <a:ea typeface="Geneva"/>
                <a:cs typeface="Geneva"/>
              </a:defRPr>
            </a:lvl7pPr>
            <a:lvl8pPr marL="3622739" indent="-241516" defTabSz="483032" eaLnBrk="0" fontAlgn="base" hangingPunct="0">
              <a:spcBef>
                <a:spcPct val="0"/>
              </a:spcBef>
              <a:spcAft>
                <a:spcPct val="0"/>
              </a:spcAft>
              <a:defRPr>
                <a:solidFill>
                  <a:schemeClr val="tx1"/>
                </a:solidFill>
                <a:latin typeface="Calibri" panose="020F0502020204030204" pitchFamily="34" charset="0"/>
                <a:ea typeface="Geneva"/>
                <a:cs typeface="Geneva"/>
              </a:defRPr>
            </a:lvl8pPr>
            <a:lvl9pPr marL="4105770" indent="-241516" defTabSz="483032" eaLnBrk="0" fontAlgn="base" hangingPunct="0">
              <a:spcBef>
                <a:spcPct val="0"/>
              </a:spcBef>
              <a:spcAft>
                <a:spcPct val="0"/>
              </a:spcAft>
              <a:defRPr>
                <a:solidFill>
                  <a:schemeClr val="tx1"/>
                </a:solidFill>
                <a:latin typeface="Calibri" panose="020F0502020204030204" pitchFamily="34" charset="0"/>
                <a:ea typeface="Geneva"/>
                <a:cs typeface="Geneva"/>
              </a:defRPr>
            </a:lvl9pPr>
          </a:lstStyle>
          <a:p>
            <a:fld id="{16AFE14D-F6AB-415C-BB11-F8C1B700293B}" type="slidenum">
              <a:rPr lang="en-GB" altLang="en-US" smtClean="0"/>
              <a:pPr/>
              <a:t>5</a:t>
            </a:fld>
            <a:endParaRPr lang="en-GB" altLang="en-US" smtClean="0"/>
          </a:p>
        </p:txBody>
      </p:sp>
    </p:spTree>
    <p:extLst>
      <p:ext uri="{BB962C8B-B14F-4D97-AF65-F5344CB8AC3E}">
        <p14:creationId xmlns:p14="http://schemas.microsoft.com/office/powerpoint/2010/main" val="226129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Lifestyle – </a:t>
            </a:r>
            <a:r>
              <a:rPr lang="en-GB" sz="1200" b="0" kern="1200" dirty="0" smtClean="0">
                <a:solidFill>
                  <a:schemeClr val="tx1"/>
                </a:solidFill>
                <a:effectLst/>
                <a:latin typeface="+mn-lt"/>
                <a:ea typeface="+mn-ea"/>
                <a:cs typeface="+mn-cs"/>
              </a:rPr>
              <a:t>Smoking</a:t>
            </a:r>
            <a:r>
              <a:rPr lang="en-GB" sz="1200" b="0" kern="1200" baseline="0" dirty="0" smtClean="0">
                <a:solidFill>
                  <a:schemeClr val="tx1"/>
                </a:solidFill>
                <a:effectLst/>
                <a:latin typeface="+mn-lt"/>
                <a:ea typeface="+mn-ea"/>
                <a:cs typeface="+mn-cs"/>
              </a:rPr>
              <a:t> and drinking are both high risk factors for stroke, with smoking doubling someone's risk of stroke. </a:t>
            </a:r>
          </a:p>
          <a:p>
            <a:pPr marL="171450" indent="-171450">
              <a:buFont typeface="Arial" panose="020B0604020202020204" pitchFamily="34" charset="0"/>
              <a:buChar char="•"/>
            </a:pPr>
            <a:r>
              <a:rPr lang="en-GB" sz="1200" b="1" kern="1200" baseline="0" dirty="0" smtClean="0">
                <a:solidFill>
                  <a:schemeClr val="tx1"/>
                </a:solidFill>
                <a:effectLst/>
                <a:latin typeface="+mn-lt"/>
                <a:ea typeface="+mn-ea"/>
                <a:cs typeface="+mn-cs"/>
              </a:rPr>
              <a:t>Age – </a:t>
            </a:r>
            <a:r>
              <a:rPr lang="en-GB" sz="1200" b="0" kern="1200" baseline="0" dirty="0" smtClean="0">
                <a:solidFill>
                  <a:schemeClr val="tx1"/>
                </a:solidFill>
                <a:effectLst/>
                <a:latin typeface="+mn-lt"/>
                <a:ea typeface="+mn-ea"/>
                <a:cs typeface="+mn-cs"/>
              </a:rPr>
              <a:t>Unfortunately, at least until the Stroke Association agrees to fund a time machine, not something we are able to control. But getting older increases the risk of stroke as the arteries in your body become less elastic.</a:t>
            </a:r>
          </a:p>
          <a:p>
            <a:pPr marL="171450" indent="-171450">
              <a:buFont typeface="Arial" panose="020B0604020202020204" pitchFamily="34" charset="0"/>
              <a:buChar char="•"/>
            </a:pPr>
            <a:r>
              <a:rPr lang="en-GB" sz="1200" b="1" kern="1200" baseline="0" dirty="0" smtClean="0">
                <a:solidFill>
                  <a:schemeClr val="tx1"/>
                </a:solidFill>
                <a:effectLst/>
                <a:latin typeface="+mn-lt"/>
                <a:ea typeface="+mn-ea"/>
                <a:cs typeface="+mn-cs"/>
              </a:rPr>
              <a:t>Family history – </a:t>
            </a:r>
            <a:r>
              <a:rPr lang="en-GB" sz="1200" b="0" kern="1200" baseline="0" dirty="0" smtClean="0">
                <a:solidFill>
                  <a:schemeClr val="tx1"/>
                </a:solidFill>
                <a:effectLst/>
                <a:latin typeface="+mn-lt"/>
                <a:ea typeface="+mn-ea"/>
                <a:cs typeface="+mn-cs"/>
              </a:rPr>
              <a:t>If other members of your family have experienced stroke or high blood pressure then this also puts you at a higher risk as well and knowing this helps you take the steps to control those other risk factors.</a:t>
            </a:r>
          </a:p>
          <a:p>
            <a:pPr marL="171450" lvl="0" indent="-171450">
              <a:buFont typeface="Arial" panose="020B0604020202020204" pitchFamily="34" charset="0"/>
              <a:buChar char="•"/>
            </a:pPr>
            <a:r>
              <a:rPr lang="en-GB" sz="1200" b="1" kern="1200" baseline="0" dirty="0" smtClean="0">
                <a:solidFill>
                  <a:schemeClr val="tx1"/>
                </a:solidFill>
                <a:effectLst/>
                <a:latin typeface="+mn-lt"/>
                <a:ea typeface="+mn-ea"/>
                <a:cs typeface="+mn-cs"/>
              </a:rPr>
              <a:t>Ethnicity</a:t>
            </a:r>
            <a:r>
              <a:rPr lang="en-GB" sz="1200" b="0" kern="1200" baseline="0" dirty="0" smtClean="0">
                <a:solidFill>
                  <a:schemeClr val="tx1"/>
                </a:solidFill>
                <a:effectLst/>
                <a:latin typeface="+mn-lt"/>
                <a:ea typeface="+mn-ea"/>
                <a:cs typeface="+mn-cs"/>
              </a:rPr>
              <a:t> – </a:t>
            </a:r>
            <a:r>
              <a:rPr lang="en-GB" sz="1200" kern="1200" dirty="0" smtClean="0">
                <a:solidFill>
                  <a:schemeClr val="tx1"/>
                </a:solidFill>
                <a:effectLst/>
                <a:latin typeface="+mn-lt"/>
                <a:ea typeface="+mn-ea"/>
                <a:cs typeface="+mn-cs"/>
              </a:rPr>
              <a:t>Strokes happen more often to people from African or Caribbean families, as well as people from South Asian countries such as India, Pakistan and Bangladesh, as risk factors for stroke such as diabetes and high blood pressure tend to be more common. </a:t>
            </a:r>
          </a:p>
          <a:p>
            <a:pPr marL="171450" indent="-171450">
              <a:buFont typeface="Arial" panose="020B0604020202020204" pitchFamily="34" charset="0"/>
              <a:buChar char="•"/>
            </a:pPr>
            <a:r>
              <a:rPr lang="en-GB" sz="1200" b="1" kern="1200" dirty="0" smtClean="0">
                <a:solidFill>
                  <a:schemeClr val="tx1"/>
                </a:solidFill>
                <a:effectLst/>
                <a:latin typeface="+mn-lt"/>
                <a:ea typeface="+mn-ea"/>
                <a:cs typeface="+mn-cs"/>
              </a:rPr>
              <a:t>high blood pressure</a:t>
            </a:r>
            <a:r>
              <a:rPr lang="en-GB" sz="1200" kern="1200" dirty="0" smtClean="0">
                <a:solidFill>
                  <a:schemeClr val="tx1"/>
                </a:solidFill>
                <a:effectLst/>
                <a:latin typeface="+mn-lt"/>
                <a:ea typeface="+mn-ea"/>
                <a:cs typeface="+mn-cs"/>
              </a:rPr>
              <a:t> - High blood pressure plays a part in half of all strokes and is the biggest single risk factor for stroke. It has no symptoms so </a:t>
            </a:r>
            <a:r>
              <a:rPr lang="en-GB" sz="1200" b="1" kern="1200" dirty="0" smtClean="0">
                <a:solidFill>
                  <a:schemeClr val="tx1"/>
                </a:solidFill>
                <a:effectLst/>
                <a:latin typeface="+mn-lt"/>
                <a:ea typeface="+mn-ea"/>
                <a:cs typeface="+mn-cs"/>
              </a:rPr>
              <a:t>get your blood pressure checked regularly</a:t>
            </a:r>
            <a:r>
              <a:rPr lang="en-GB" sz="1200" kern="1200" dirty="0" smtClean="0">
                <a:solidFill>
                  <a:schemeClr val="tx1"/>
                </a:solidFill>
                <a:effectLst/>
                <a:latin typeface="+mn-lt"/>
                <a:ea typeface="+mn-ea"/>
                <a:cs typeface="+mn-cs"/>
              </a:rPr>
              <a:t>. If you are diagnosed with high blood pressure, it is important that you take your medication regularly. </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atrial fibrillation or AF</a:t>
            </a:r>
            <a:r>
              <a:rPr lang="en-GB" sz="1200" kern="1200" dirty="0" smtClean="0">
                <a:solidFill>
                  <a:schemeClr val="tx1"/>
                </a:solidFill>
                <a:effectLst/>
                <a:latin typeface="+mn-lt"/>
                <a:ea typeface="+mn-ea"/>
                <a:cs typeface="+mn-cs"/>
              </a:rPr>
              <a:t>- AF means that your heartbeat is irregular and may be faster than it should be. If you have untreated atrial fibrillation (AF), your risk of a stroke is up to five times higher. Most people don’t get any symptoms, but sometimes you can feel your heart racing. A GP can check you and send you for further tests.</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diabetes and pre-diabetes- </a:t>
            </a:r>
            <a:r>
              <a:rPr lang="en-GB" sz="1200" kern="1200" dirty="0" smtClean="0">
                <a:solidFill>
                  <a:schemeClr val="tx1"/>
                </a:solidFill>
                <a:effectLst/>
                <a:latin typeface="+mn-lt"/>
                <a:ea typeface="+mn-ea"/>
                <a:cs typeface="+mn-cs"/>
              </a:rPr>
              <a:t>Having diabetes almost doubles your risk of a stroke. But managing it correctly and making healthy lifestyle choices, such as losing weight if needed, can help reduce your risk.</a:t>
            </a: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high cholesterol- </a:t>
            </a:r>
            <a:r>
              <a:rPr lang="en-GB" sz="1200" kern="1200" dirty="0" smtClean="0">
                <a:solidFill>
                  <a:schemeClr val="tx1"/>
                </a:solidFill>
                <a:effectLst/>
                <a:latin typeface="+mn-lt"/>
                <a:ea typeface="+mn-ea"/>
                <a:cs typeface="+mn-cs"/>
              </a:rPr>
              <a:t>Excess cholesterol in your blood can clog up and narrow the blood vessels, which can cause a clot. High cholesterol doesn’t usually have any symptoms but it’s a major risk factor for stroke, so it is important to get your cholesterol level checked, especially if you are over 40 and have any other risk factors of stroke. Your GP or pharmacist can check your cholesterol level with a simple blood test. </a:t>
            </a:r>
          </a:p>
          <a:p>
            <a:endParaRPr lang="en-GB" dirty="0"/>
          </a:p>
        </p:txBody>
      </p:sp>
      <p:sp>
        <p:nvSpPr>
          <p:cNvPr id="4" name="Slide Number Placeholder 3"/>
          <p:cNvSpPr>
            <a:spLocks noGrp="1"/>
          </p:cNvSpPr>
          <p:nvPr>
            <p:ph type="sldNum" sz="quarter" idx="10"/>
          </p:nvPr>
        </p:nvSpPr>
        <p:spPr/>
        <p:txBody>
          <a:bodyPr/>
          <a:lstStyle/>
          <a:p>
            <a:fld id="{AD148E50-DBD6-470F-9C49-8572611BBB4E}" type="slidenum">
              <a:rPr lang="en-GB" smtClean="0"/>
              <a:t>6</a:t>
            </a:fld>
            <a:endParaRPr lang="en-GB"/>
          </a:p>
        </p:txBody>
      </p:sp>
    </p:spTree>
    <p:extLst>
      <p:ext uri="{BB962C8B-B14F-4D97-AF65-F5344CB8AC3E}">
        <p14:creationId xmlns:p14="http://schemas.microsoft.com/office/powerpoint/2010/main" val="4288768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Below are some key statistics you can use if they are helpful to your story: </a:t>
            </a:r>
          </a:p>
          <a:p>
            <a:pPr marL="181137" indent="-181137">
              <a:buFont typeface="Arial" panose="020B0604020202020204" pitchFamily="34" charset="0"/>
              <a:buChar char="•"/>
            </a:pPr>
            <a:r>
              <a:rPr lang="en-GB" sz="1300" b="1" dirty="0"/>
              <a:t>Memory/thinking</a:t>
            </a:r>
            <a:r>
              <a:rPr lang="en-GB" sz="1300" dirty="0"/>
              <a:t>- Problems with memory and thinking are very common after a stroke and most people will have some difficulties. </a:t>
            </a:r>
          </a:p>
          <a:p>
            <a:pPr marL="181137" indent="-181137">
              <a:buFont typeface="Arial" panose="020B0604020202020204" pitchFamily="34" charset="0"/>
              <a:buChar char="•"/>
            </a:pPr>
            <a:r>
              <a:rPr lang="en-GB" sz="1300" b="1" dirty="0"/>
              <a:t>Vision</a:t>
            </a:r>
            <a:r>
              <a:rPr lang="en-GB" sz="1300" dirty="0"/>
              <a:t>- About </a:t>
            </a:r>
            <a:r>
              <a:rPr lang="en-GB" sz="1300" b="1" dirty="0"/>
              <a:t>60%</a:t>
            </a:r>
            <a:r>
              <a:rPr lang="en-GB" sz="1300" dirty="0"/>
              <a:t> of stroke survivors have visual problems immediately after their stroke. </a:t>
            </a:r>
          </a:p>
          <a:p>
            <a:pPr marL="181137" indent="-181137">
              <a:buFont typeface="Arial" panose="020B0604020202020204" pitchFamily="34" charset="0"/>
              <a:buChar char="•"/>
            </a:pPr>
            <a:r>
              <a:rPr lang="en-GB" sz="1300" b="1" dirty="0"/>
              <a:t>Communication</a:t>
            </a:r>
            <a:r>
              <a:rPr lang="en-GB" sz="1300" dirty="0"/>
              <a:t>- </a:t>
            </a:r>
            <a:r>
              <a:rPr lang="en-GB" sz="1300" b="1" dirty="0"/>
              <a:t>One third</a:t>
            </a:r>
            <a:r>
              <a:rPr lang="en-GB" sz="1300" dirty="0"/>
              <a:t> of stroke survivors experience problems with </a:t>
            </a:r>
            <a:r>
              <a:rPr lang="en-GB" sz="1300" dirty="0" smtClean="0"/>
              <a:t>communication – this can be</a:t>
            </a:r>
            <a:r>
              <a:rPr lang="en-GB" sz="1300" baseline="0" dirty="0" smtClean="0"/>
              <a:t> in expressing information and speaking, but also in receiving and </a:t>
            </a:r>
            <a:r>
              <a:rPr lang="en-GB" sz="1300" baseline="0" smtClean="0"/>
              <a:t>understanding information as well.</a:t>
            </a:r>
            <a:endParaRPr lang="en-GB" sz="1300" dirty="0"/>
          </a:p>
          <a:p>
            <a:pPr marL="181137" indent="-181137">
              <a:buFont typeface="Arial" panose="020B0604020202020204" pitchFamily="34" charset="0"/>
              <a:buChar char="•"/>
            </a:pPr>
            <a:r>
              <a:rPr lang="en-GB" sz="1300" b="1" dirty="0"/>
              <a:t>Swallowing</a:t>
            </a:r>
            <a:r>
              <a:rPr lang="en-GB" sz="1300" dirty="0"/>
              <a:t>- Around </a:t>
            </a:r>
            <a:r>
              <a:rPr lang="en-GB" sz="1300" b="1" dirty="0"/>
              <a:t>half</a:t>
            </a:r>
            <a:r>
              <a:rPr lang="en-GB" sz="1300" dirty="0"/>
              <a:t> of stroke survivors have problems swallowing.</a:t>
            </a:r>
          </a:p>
          <a:p>
            <a:pPr marL="181137" indent="-181137">
              <a:buFont typeface="Arial" panose="020B0604020202020204" pitchFamily="34" charset="0"/>
              <a:buChar char="•"/>
            </a:pPr>
            <a:r>
              <a:rPr lang="en-GB" sz="1300" b="1" dirty="0"/>
              <a:t>Movement</a:t>
            </a:r>
            <a:r>
              <a:rPr lang="en-GB" sz="1300" dirty="0"/>
              <a:t>- </a:t>
            </a:r>
            <a:r>
              <a:rPr lang="en-GB" sz="1300" b="1" dirty="0"/>
              <a:t>80%</a:t>
            </a:r>
            <a:r>
              <a:rPr lang="en-GB" sz="1300" dirty="0"/>
              <a:t> of stroke survivors experience problems with movement.</a:t>
            </a:r>
          </a:p>
          <a:p>
            <a:pPr marL="181137" indent="-181137">
              <a:buFont typeface="Arial" panose="020B0604020202020204" pitchFamily="34" charset="0"/>
              <a:buChar char="•"/>
            </a:pPr>
            <a:r>
              <a:rPr lang="en-GB" sz="1300" b="1" dirty="0"/>
              <a:t>Incontinence</a:t>
            </a:r>
            <a:r>
              <a:rPr lang="en-GB" sz="1300" dirty="0"/>
              <a:t>- Around </a:t>
            </a:r>
            <a:r>
              <a:rPr lang="en-GB" sz="1300" b="1" dirty="0"/>
              <a:t>half</a:t>
            </a:r>
            <a:r>
              <a:rPr lang="en-GB" sz="1300" dirty="0"/>
              <a:t> of stroke survivors experience problems with bladder control, especially in the very early stages</a:t>
            </a:r>
          </a:p>
          <a:p>
            <a:pPr marL="181137" indent="-181137">
              <a:buFont typeface="Arial" panose="020B0604020202020204" pitchFamily="34" charset="0"/>
              <a:buChar char="•"/>
            </a:pPr>
            <a:r>
              <a:rPr lang="en-GB" sz="1300" b="1" dirty="0"/>
              <a:t>Numbness</a:t>
            </a:r>
            <a:r>
              <a:rPr lang="en-GB" sz="1300" dirty="0"/>
              <a:t>- Around </a:t>
            </a:r>
            <a:r>
              <a:rPr lang="en-GB" sz="1300" b="1" dirty="0"/>
              <a:t>half </a:t>
            </a:r>
            <a:r>
              <a:rPr lang="en-GB" sz="1300" dirty="0"/>
              <a:t>of stroke survivors have impaired sensation.</a:t>
            </a:r>
          </a:p>
          <a:p>
            <a:r>
              <a:rPr lang="en-GB" sz="1300" dirty="0"/>
              <a:t> </a:t>
            </a:r>
          </a:p>
          <a:p>
            <a:r>
              <a:rPr lang="en-GB" sz="1300" dirty="0"/>
              <a:t>Here are some additional statistics for the hidden effects of stroke:</a:t>
            </a:r>
          </a:p>
          <a:p>
            <a:pPr marL="181137" indent="-181137">
              <a:buFont typeface="Arial" panose="020B0604020202020204" pitchFamily="34" charset="0"/>
              <a:buChar char="•"/>
            </a:pPr>
            <a:r>
              <a:rPr lang="en-GB" sz="1300" b="1" dirty="0"/>
              <a:t>Half</a:t>
            </a:r>
            <a:r>
              <a:rPr lang="en-GB" sz="1300" dirty="0"/>
              <a:t> of stroke survivors report fatigue. </a:t>
            </a:r>
          </a:p>
          <a:p>
            <a:pPr marL="181137" indent="-181137">
              <a:buFont typeface="Arial" panose="020B0604020202020204" pitchFamily="34" charset="0"/>
              <a:buChar char="•"/>
            </a:pPr>
            <a:r>
              <a:rPr lang="en-GB" sz="1300" dirty="0"/>
              <a:t>Emotionalism affects about </a:t>
            </a:r>
            <a:r>
              <a:rPr lang="en-GB" sz="1300" b="1" dirty="0"/>
              <a:t>1 in 5</a:t>
            </a:r>
            <a:r>
              <a:rPr lang="en-GB" sz="1300" dirty="0"/>
              <a:t> stroke survivors in the first six months after stroke.</a:t>
            </a:r>
          </a:p>
          <a:p>
            <a:pPr marL="181137" indent="-181137">
              <a:buFont typeface="Arial" panose="020B0604020202020204" pitchFamily="34" charset="0"/>
              <a:buChar char="•"/>
            </a:pPr>
            <a:r>
              <a:rPr lang="en-GB" sz="1300" dirty="0"/>
              <a:t>Approximately </a:t>
            </a:r>
            <a:r>
              <a:rPr lang="en-GB" sz="1300" b="1" dirty="0"/>
              <a:t>50%</a:t>
            </a:r>
            <a:r>
              <a:rPr lang="en-GB" sz="1300" dirty="0"/>
              <a:t> of stroke survivors suffer depression in the first year following their stroke. </a:t>
            </a:r>
            <a:r>
              <a:rPr lang="en-GB" sz="1300" b="1" dirty="0"/>
              <a:t>Over half</a:t>
            </a:r>
            <a:r>
              <a:rPr lang="en-GB" sz="1300" dirty="0"/>
              <a:t> of stroke survivors experience symptoms of anxiety at some point in the 10 years after their stroke.</a:t>
            </a:r>
          </a:p>
          <a:p>
            <a:pPr marL="181137" indent="-181137">
              <a:buFont typeface="Arial" panose="020B0604020202020204" pitchFamily="34" charset="0"/>
              <a:buChar char="•"/>
            </a:pPr>
            <a:r>
              <a:rPr lang="en-GB" sz="1300" dirty="0"/>
              <a:t>Some people’s behaviour changes. They may change their habits and start drinking tea instead of coffee, for instance. Some people become very irritable, or say and do things without thinking.</a:t>
            </a:r>
            <a:endParaRPr lang="en-GB" altLang="en-US" b="1" dirty="0" smtClean="0"/>
          </a:p>
          <a:p>
            <a:endParaRPr lang="en-GB" altLang="en-US" dirty="0" smtClean="0"/>
          </a:p>
          <a:p>
            <a:r>
              <a:rPr lang="en-GB" sz="1300" dirty="0"/>
              <a:t>The effects of a stroke depend on two things:</a:t>
            </a:r>
          </a:p>
          <a:p>
            <a:pPr marL="181137" indent="-181137">
              <a:buFont typeface="Arial" panose="020B0604020202020204" pitchFamily="34" charset="0"/>
              <a:buChar char="•"/>
            </a:pPr>
            <a:r>
              <a:rPr lang="en-GB" sz="1300" dirty="0"/>
              <a:t>where the stroke is in your brain </a:t>
            </a:r>
          </a:p>
          <a:p>
            <a:pPr marL="181137" indent="-181137">
              <a:buFont typeface="Arial" panose="020B0604020202020204" pitchFamily="34" charset="0"/>
              <a:buChar char="•"/>
            </a:pPr>
            <a:r>
              <a:rPr lang="en-GB" sz="1300" dirty="0"/>
              <a:t>how much the stroke has damaged your brain.</a:t>
            </a:r>
          </a:p>
          <a:p>
            <a:r>
              <a:rPr lang="en-GB" sz="1300" dirty="0"/>
              <a:t>  </a:t>
            </a:r>
          </a:p>
          <a:p>
            <a:r>
              <a:rPr lang="en-GB" sz="1300" dirty="0"/>
              <a:t>These hidden effects can happen to people who do not have any other health problems or disabilities after a stroke. However they can affect many aspects of daily life, including your returning to work.</a:t>
            </a:r>
          </a:p>
          <a:p>
            <a:endParaRPr lang="en-GB" dirty="0"/>
          </a:p>
        </p:txBody>
      </p:sp>
      <p:sp>
        <p:nvSpPr>
          <p:cNvPr id="4" name="Slide Number Placeholder 3"/>
          <p:cNvSpPr>
            <a:spLocks noGrp="1"/>
          </p:cNvSpPr>
          <p:nvPr>
            <p:ph type="sldNum" sz="quarter" idx="10"/>
          </p:nvPr>
        </p:nvSpPr>
        <p:spPr/>
        <p:txBody>
          <a:bodyPr/>
          <a:lstStyle/>
          <a:p>
            <a:fld id="{AD148E50-DBD6-470F-9C49-8572611BBB4E}" type="slidenum">
              <a:rPr lang="en-GB" smtClean="0"/>
              <a:t>7</a:t>
            </a:fld>
            <a:endParaRPr lang="en-GB"/>
          </a:p>
        </p:txBody>
      </p:sp>
    </p:spTree>
    <p:extLst>
      <p:ext uri="{BB962C8B-B14F-4D97-AF65-F5344CB8AC3E}">
        <p14:creationId xmlns:p14="http://schemas.microsoft.com/office/powerpoint/2010/main" val="1815946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Around 60%</a:t>
            </a:r>
            <a:r>
              <a:rPr lang="en-GB" baseline="0" dirty="0" smtClean="0"/>
              <a:t> of stroke survivors have problems with their vision after a stroke, which equates to over 40,000 people in Wales alone which is a significant number.</a:t>
            </a:r>
          </a:p>
          <a:p>
            <a:endParaRPr lang="en-GB" baseline="0" dirty="0" smtClean="0"/>
          </a:p>
          <a:p>
            <a:r>
              <a:rPr lang="en-GB" baseline="0" dirty="0" smtClean="0"/>
              <a:t>What adds to the complexity is the fact vision can be affected in many different ways. As already mentioned, the effect of a stroke depends where the damage to brain cells occurred and this is the same for vision. Different stroke survivors can have vision problems which effect them in different ways.</a:t>
            </a:r>
            <a:endParaRPr lang="en-GB" dirty="0"/>
          </a:p>
        </p:txBody>
      </p:sp>
      <p:sp>
        <p:nvSpPr>
          <p:cNvPr id="4" name="Slide Number Placeholder 3"/>
          <p:cNvSpPr>
            <a:spLocks noGrp="1"/>
          </p:cNvSpPr>
          <p:nvPr>
            <p:ph type="sldNum" sz="quarter" idx="10"/>
          </p:nvPr>
        </p:nvSpPr>
        <p:spPr/>
        <p:txBody>
          <a:bodyPr/>
          <a:lstStyle/>
          <a:p>
            <a:fld id="{AD148E50-DBD6-470F-9C49-8572611BBB4E}" type="slidenum">
              <a:rPr lang="en-GB" smtClean="0"/>
              <a:t>8</a:t>
            </a:fld>
            <a:endParaRPr lang="en-GB"/>
          </a:p>
        </p:txBody>
      </p:sp>
    </p:spTree>
    <p:extLst>
      <p:ext uri="{BB962C8B-B14F-4D97-AF65-F5344CB8AC3E}">
        <p14:creationId xmlns:p14="http://schemas.microsoft.com/office/powerpoint/2010/main" val="3490043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Central vision</a:t>
            </a:r>
            <a:r>
              <a:rPr lang="en-GB" baseline="0" dirty="0" smtClean="0"/>
              <a:t> loss - p</a:t>
            </a:r>
            <a:r>
              <a:rPr lang="en-GB" dirty="0" smtClean="0"/>
              <a:t>artial or complete loss of vision in one or both eyes</a:t>
            </a:r>
          </a:p>
          <a:p>
            <a:endParaRPr lang="en-GB" dirty="0" smtClean="0"/>
          </a:p>
          <a:p>
            <a:pPr defTabSz="966064"/>
            <a:r>
              <a:rPr lang="en-GB" dirty="0" smtClean="0"/>
              <a:t>Visual field loss - most common is losing the right or left side of vision out of each eye – known as homonymous hemianopia</a:t>
            </a:r>
          </a:p>
          <a:p>
            <a:endParaRPr lang="en-GB" dirty="0" smtClean="0"/>
          </a:p>
          <a:p>
            <a:pPr defTabSz="966064"/>
            <a:r>
              <a:rPr lang="en-GB" dirty="0" smtClean="0"/>
              <a:t>Nerve problems - this can include nystagmus, a condition that causes the eyes to move continually</a:t>
            </a:r>
          </a:p>
          <a:p>
            <a:pPr defTabSz="966064"/>
            <a:endParaRPr lang="en-GB" dirty="0" smtClean="0"/>
          </a:p>
          <a:p>
            <a:pPr defTabSz="966064"/>
            <a:r>
              <a:rPr lang="en-GB" dirty="0" smtClean="0"/>
              <a:t>Visual processing problems - affecting the ability to receive visual information that is then processed by the brain to find out what it means, such as colours or familiar objects or people</a:t>
            </a:r>
          </a:p>
          <a:p>
            <a:pPr defTabSz="966064"/>
            <a:endParaRPr lang="en-GB" dirty="0" smtClean="0"/>
          </a:p>
          <a:p>
            <a:endParaRPr lang="en-GB" dirty="0"/>
          </a:p>
        </p:txBody>
      </p:sp>
      <p:sp>
        <p:nvSpPr>
          <p:cNvPr id="4" name="Slide Number Placeholder 3"/>
          <p:cNvSpPr>
            <a:spLocks noGrp="1"/>
          </p:cNvSpPr>
          <p:nvPr>
            <p:ph type="sldNum" sz="quarter" idx="10"/>
          </p:nvPr>
        </p:nvSpPr>
        <p:spPr/>
        <p:txBody>
          <a:bodyPr/>
          <a:lstStyle/>
          <a:p>
            <a:fld id="{AD148E50-DBD6-470F-9C49-8572611BBB4E}" type="slidenum">
              <a:rPr lang="en-GB" smtClean="0"/>
              <a:t>9</a:t>
            </a:fld>
            <a:endParaRPr lang="en-GB"/>
          </a:p>
        </p:txBody>
      </p:sp>
    </p:spTree>
    <p:extLst>
      <p:ext uri="{BB962C8B-B14F-4D97-AF65-F5344CB8AC3E}">
        <p14:creationId xmlns:p14="http://schemas.microsoft.com/office/powerpoint/2010/main" val="3877829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880847-87A4-453F-B923-75A09F0ED2CD}" type="datetimeFigureOut">
              <a:rPr lang="en-GB" smtClean="0"/>
              <a:t>13/09/18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447DAD-40FF-4587-8E29-53AF6ABFAF53}" type="slidenum">
              <a:rPr lang="en-GB" smtClean="0"/>
              <a:t>‹#›</a:t>
            </a:fld>
            <a:endParaRPr lang="en-GB"/>
          </a:p>
        </p:txBody>
      </p:sp>
    </p:spTree>
    <p:extLst>
      <p:ext uri="{BB962C8B-B14F-4D97-AF65-F5344CB8AC3E}">
        <p14:creationId xmlns:p14="http://schemas.microsoft.com/office/powerpoint/2010/main" val="3633556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880847-87A4-453F-B923-75A09F0ED2CD}" type="datetimeFigureOut">
              <a:rPr lang="en-GB" smtClean="0"/>
              <a:t>13/09/18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447DAD-40FF-4587-8E29-53AF6ABFAF53}" type="slidenum">
              <a:rPr lang="en-GB" smtClean="0"/>
              <a:t>‹#›</a:t>
            </a:fld>
            <a:endParaRPr lang="en-GB"/>
          </a:p>
        </p:txBody>
      </p:sp>
    </p:spTree>
    <p:extLst>
      <p:ext uri="{BB962C8B-B14F-4D97-AF65-F5344CB8AC3E}">
        <p14:creationId xmlns:p14="http://schemas.microsoft.com/office/powerpoint/2010/main" val="1377058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880847-87A4-453F-B923-75A09F0ED2CD}" type="datetimeFigureOut">
              <a:rPr lang="en-GB" smtClean="0"/>
              <a:t>13/09/18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447DAD-40FF-4587-8E29-53AF6ABFAF53}" type="slidenum">
              <a:rPr lang="en-GB" smtClean="0"/>
              <a:t>‹#›</a:t>
            </a:fld>
            <a:endParaRPr lang="en-GB"/>
          </a:p>
        </p:txBody>
      </p:sp>
    </p:spTree>
    <p:extLst>
      <p:ext uri="{BB962C8B-B14F-4D97-AF65-F5344CB8AC3E}">
        <p14:creationId xmlns:p14="http://schemas.microsoft.com/office/powerpoint/2010/main" val="2097972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layout">
    <p:spTree>
      <p:nvGrpSpPr>
        <p:cNvPr id="1" name=""/>
        <p:cNvGrpSpPr/>
        <p:nvPr/>
      </p:nvGrpSpPr>
      <p:grpSpPr>
        <a:xfrm>
          <a:off x="0" y="0"/>
          <a:ext cx="0" cy="0"/>
          <a:chOff x="0" y="0"/>
          <a:chExt cx="0" cy="0"/>
        </a:xfrm>
      </p:grpSpPr>
      <p:cxnSp>
        <p:nvCxnSpPr>
          <p:cNvPr id="3" name="Straight Connector 2"/>
          <p:cNvCxnSpPr/>
          <p:nvPr userDrawn="1"/>
        </p:nvCxnSpPr>
        <p:spPr>
          <a:xfrm flipH="1">
            <a:off x="-2374900" y="1631950"/>
            <a:ext cx="2052637"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 name="Straight Connector 3"/>
          <p:cNvCxnSpPr/>
          <p:nvPr userDrawn="1"/>
        </p:nvCxnSpPr>
        <p:spPr>
          <a:xfrm flipH="1">
            <a:off x="-2389188" y="6018213"/>
            <a:ext cx="2052638"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5" name="TextBox 4"/>
          <p:cNvSpPr txBox="1">
            <a:spLocks noChangeArrowheads="1"/>
          </p:cNvSpPr>
          <p:nvPr userDrawn="1"/>
        </p:nvSpPr>
        <p:spPr bwMode="auto">
          <a:xfrm>
            <a:off x="-2374900" y="2571750"/>
            <a:ext cx="20383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Geneva" pitchFamily="34" charset="0"/>
                <a:cs typeface="Geneva" pitchFamily="34" charset="0"/>
              </a:defRPr>
            </a:lvl1pPr>
            <a:lvl2pPr marL="742950" indent="-285750">
              <a:defRPr>
                <a:solidFill>
                  <a:schemeClr val="tx1"/>
                </a:solidFill>
                <a:latin typeface="Calibri" panose="020F0502020204030204" pitchFamily="34" charset="0"/>
                <a:ea typeface="Geneva" pitchFamily="34" charset="0"/>
                <a:cs typeface="Geneva" pitchFamily="34" charset="0"/>
              </a:defRPr>
            </a:lvl2pPr>
            <a:lvl3pPr marL="1143000" indent="-228600">
              <a:defRPr>
                <a:solidFill>
                  <a:schemeClr val="tx1"/>
                </a:solidFill>
                <a:latin typeface="Calibri" panose="020F0502020204030204" pitchFamily="34" charset="0"/>
                <a:ea typeface="Geneva" pitchFamily="34" charset="0"/>
                <a:cs typeface="Geneva" pitchFamily="34" charset="0"/>
              </a:defRPr>
            </a:lvl3pPr>
            <a:lvl4pPr marL="1600200" indent="-228600">
              <a:defRPr>
                <a:solidFill>
                  <a:schemeClr val="tx1"/>
                </a:solidFill>
                <a:latin typeface="Calibri" panose="020F0502020204030204" pitchFamily="34" charset="0"/>
                <a:ea typeface="Geneva" pitchFamily="34" charset="0"/>
                <a:cs typeface="Geneva" pitchFamily="34" charset="0"/>
              </a:defRPr>
            </a:lvl4pPr>
            <a:lvl5pPr marL="2057400" indent="-228600">
              <a:defRPr>
                <a:solidFill>
                  <a:schemeClr val="tx1"/>
                </a:solidFill>
                <a:latin typeface="Calibri" panose="020F0502020204030204" pitchFamily="34" charset="0"/>
                <a:ea typeface="Geneva" pitchFamily="34" charset="0"/>
                <a:cs typeface="Geneva"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Geneva" pitchFamily="34" charset="0"/>
                <a:cs typeface="Geneva"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Geneva" pitchFamily="34" charset="0"/>
                <a:cs typeface="Geneva"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Geneva" pitchFamily="34" charset="0"/>
                <a:cs typeface="Geneva"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Geneva" pitchFamily="34" charset="0"/>
                <a:cs typeface="Geneva" pitchFamily="34" charset="0"/>
              </a:defRPr>
            </a:lvl9pPr>
          </a:lstStyle>
          <a:p>
            <a:pPr eaLnBrk="1" hangingPunct="1">
              <a:defRPr/>
            </a:pPr>
            <a:r>
              <a:rPr lang="en-GB" altLang="en-US" sz="1600" b="1" dirty="0" smtClean="0">
                <a:latin typeface="Arial" panose="020B0604020202020204" pitchFamily="34" charset="0"/>
                <a:cs typeface="Arial" panose="020B0604020202020204" pitchFamily="34" charset="0"/>
              </a:rPr>
              <a:t>No text/image should go above or below these red lines.</a:t>
            </a:r>
          </a:p>
          <a:p>
            <a:pPr eaLnBrk="1" hangingPunct="1">
              <a:defRPr/>
            </a:pPr>
            <a:endParaRPr lang="en-GB" altLang="en-US" sz="1600" dirty="0" smtClean="0">
              <a:latin typeface="Arial" panose="020B0604020202020204" pitchFamily="34" charset="0"/>
              <a:cs typeface="Arial" panose="020B0604020202020204" pitchFamily="34" charset="0"/>
            </a:endParaRPr>
          </a:p>
          <a:p>
            <a:pPr eaLnBrk="1" hangingPunct="1">
              <a:defRPr/>
            </a:pPr>
            <a:r>
              <a:rPr lang="en-GB" altLang="en-US" sz="1600" dirty="0" smtClean="0">
                <a:latin typeface="Arial" panose="020B0604020202020204" pitchFamily="34" charset="0"/>
                <a:cs typeface="Arial" panose="020B0604020202020204" pitchFamily="34" charset="0"/>
              </a:rPr>
              <a:t>If it does, you should reduce your text, or use two slides.</a:t>
            </a:r>
          </a:p>
        </p:txBody>
      </p:sp>
      <p:cxnSp>
        <p:nvCxnSpPr>
          <p:cNvPr id="6" name="Straight Connector 5"/>
          <p:cNvCxnSpPr/>
          <p:nvPr userDrawn="1"/>
        </p:nvCxnSpPr>
        <p:spPr>
          <a:xfrm rot="16200000" flipH="1">
            <a:off x="-266700" y="-939800"/>
            <a:ext cx="1114425"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rot="16200000" flipH="1">
            <a:off x="8220075" y="-1028700"/>
            <a:ext cx="1114425"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8" name="TextBox 12"/>
          <p:cNvSpPr txBox="1">
            <a:spLocks noChangeArrowheads="1"/>
          </p:cNvSpPr>
          <p:nvPr userDrawn="1"/>
        </p:nvSpPr>
        <p:spPr bwMode="auto">
          <a:xfrm>
            <a:off x="546100" y="-1501775"/>
            <a:ext cx="6197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Geneva" pitchFamily="34" charset="0"/>
                <a:cs typeface="Geneva" pitchFamily="34" charset="0"/>
              </a:defRPr>
            </a:lvl1pPr>
            <a:lvl2pPr marL="742950" indent="-285750">
              <a:defRPr>
                <a:solidFill>
                  <a:schemeClr val="tx1"/>
                </a:solidFill>
                <a:latin typeface="Calibri" panose="020F0502020204030204" pitchFamily="34" charset="0"/>
                <a:ea typeface="Geneva" pitchFamily="34" charset="0"/>
                <a:cs typeface="Geneva" pitchFamily="34" charset="0"/>
              </a:defRPr>
            </a:lvl2pPr>
            <a:lvl3pPr marL="1143000" indent="-228600">
              <a:defRPr>
                <a:solidFill>
                  <a:schemeClr val="tx1"/>
                </a:solidFill>
                <a:latin typeface="Calibri" panose="020F0502020204030204" pitchFamily="34" charset="0"/>
                <a:ea typeface="Geneva" pitchFamily="34" charset="0"/>
                <a:cs typeface="Geneva" pitchFamily="34" charset="0"/>
              </a:defRPr>
            </a:lvl3pPr>
            <a:lvl4pPr marL="1600200" indent="-228600">
              <a:defRPr>
                <a:solidFill>
                  <a:schemeClr val="tx1"/>
                </a:solidFill>
                <a:latin typeface="Calibri" panose="020F0502020204030204" pitchFamily="34" charset="0"/>
                <a:ea typeface="Geneva" pitchFamily="34" charset="0"/>
                <a:cs typeface="Geneva" pitchFamily="34" charset="0"/>
              </a:defRPr>
            </a:lvl4pPr>
            <a:lvl5pPr marL="2057400" indent="-228600">
              <a:defRPr>
                <a:solidFill>
                  <a:schemeClr val="tx1"/>
                </a:solidFill>
                <a:latin typeface="Calibri" panose="020F0502020204030204" pitchFamily="34" charset="0"/>
                <a:ea typeface="Geneva" pitchFamily="34" charset="0"/>
                <a:cs typeface="Geneva"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Geneva" pitchFamily="34" charset="0"/>
                <a:cs typeface="Geneva"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Geneva" pitchFamily="34" charset="0"/>
                <a:cs typeface="Geneva"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Geneva" pitchFamily="34" charset="0"/>
                <a:cs typeface="Geneva"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Geneva" pitchFamily="34" charset="0"/>
                <a:cs typeface="Geneva" pitchFamily="34" charset="0"/>
              </a:defRPr>
            </a:lvl9pPr>
          </a:lstStyle>
          <a:p>
            <a:pPr eaLnBrk="1" hangingPunct="1">
              <a:defRPr/>
            </a:pPr>
            <a:r>
              <a:rPr lang="en-GB" altLang="en-US" sz="1600" b="1" dirty="0" smtClean="0">
                <a:latin typeface="Arial" panose="020B0604020202020204" pitchFamily="34" charset="0"/>
                <a:cs typeface="Arial" panose="020B0604020202020204" pitchFamily="34" charset="0"/>
              </a:rPr>
              <a:t>No text/image should cross either of these red lines.</a:t>
            </a:r>
          </a:p>
          <a:p>
            <a:pPr eaLnBrk="1" hangingPunct="1">
              <a:defRPr/>
            </a:pPr>
            <a:endParaRPr lang="en-GB" altLang="en-US" sz="1600" dirty="0" smtClean="0">
              <a:latin typeface="Arial" panose="020B0604020202020204" pitchFamily="34" charset="0"/>
              <a:cs typeface="Arial" panose="020B0604020202020204" pitchFamily="34" charset="0"/>
            </a:endParaRPr>
          </a:p>
          <a:p>
            <a:pPr eaLnBrk="1" hangingPunct="1">
              <a:defRPr/>
            </a:pPr>
            <a:r>
              <a:rPr lang="en-GB" altLang="en-US" sz="1600" dirty="0" smtClean="0">
                <a:latin typeface="Arial" panose="020B0604020202020204" pitchFamily="34" charset="0"/>
                <a:cs typeface="Arial" panose="020B0604020202020204" pitchFamily="34" charset="0"/>
              </a:rPr>
              <a:t>If it does, you should reduce your text, or use two slides.</a:t>
            </a:r>
          </a:p>
        </p:txBody>
      </p:sp>
      <p:sp>
        <p:nvSpPr>
          <p:cNvPr id="2" name="Title 1"/>
          <p:cNvSpPr>
            <a:spLocks noGrp="1"/>
          </p:cNvSpPr>
          <p:nvPr>
            <p:ph type="title"/>
          </p:nvPr>
        </p:nvSpPr>
        <p:spPr/>
        <p:txBody>
          <a:bodyPr/>
          <a:lstStyle>
            <a:lvl1pPr>
              <a:defRPr sz="4400"/>
            </a:lvl1pPr>
          </a:lstStyle>
          <a:p>
            <a:r>
              <a:rPr lang="en-GB" dirty="0" smtClean="0"/>
              <a:t>Click to edit Master title style</a:t>
            </a:r>
            <a:endParaRPr lang="en-GB" dirty="0"/>
          </a:p>
        </p:txBody>
      </p:sp>
    </p:spTree>
    <p:extLst>
      <p:ext uri="{BB962C8B-B14F-4D97-AF65-F5344CB8AC3E}">
        <p14:creationId xmlns:p14="http://schemas.microsoft.com/office/powerpoint/2010/main" val="2944896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nd slide - Welsh">
    <p:spTree>
      <p:nvGrpSpPr>
        <p:cNvPr id="1" name=""/>
        <p:cNvGrpSpPr/>
        <p:nvPr/>
      </p:nvGrpSpPr>
      <p:grpSpPr>
        <a:xfrm>
          <a:off x="0" y="0"/>
          <a:ext cx="0" cy="0"/>
          <a:chOff x="0" y="0"/>
          <a:chExt cx="0" cy="0"/>
        </a:xfrm>
      </p:grpSpPr>
      <p:sp>
        <p:nvSpPr>
          <p:cNvPr id="2" name="Content Placeholder 2"/>
          <p:cNvSpPr txBox="1">
            <a:spLocks/>
          </p:cNvSpPr>
          <p:nvPr userDrawn="1"/>
        </p:nvSpPr>
        <p:spPr bwMode="auto">
          <a:xfrm>
            <a:off x="290513" y="4241800"/>
            <a:ext cx="8516937" cy="362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5B358C"/>
              </a:buClr>
              <a:buFont typeface="Arial" charset="0"/>
              <a:buChar char="•"/>
              <a:defRPr>
                <a:solidFill>
                  <a:srgbClr val="0095DB"/>
                </a:solidFill>
                <a:latin typeface="Arial" charset="0"/>
                <a:ea typeface="Geneva" pitchFamily="34" charset="0"/>
                <a:cs typeface="Arial" charset="0"/>
              </a:defRPr>
            </a:lvl1pPr>
            <a:lvl2pPr marL="176213" indent="-176213" eaLnBrk="0" hangingPunct="0">
              <a:buClr>
                <a:srgbClr val="5B358C"/>
              </a:buClr>
              <a:buFont typeface="Arial" charset="0"/>
              <a:buChar char="•"/>
              <a:defRPr>
                <a:solidFill>
                  <a:srgbClr val="5B358C"/>
                </a:solidFill>
                <a:latin typeface="Arial" charset="0"/>
                <a:ea typeface="Geneva" pitchFamily="34" charset="0"/>
                <a:cs typeface="Arial" charset="0"/>
              </a:defRPr>
            </a:lvl2pPr>
            <a:lvl3pPr marL="450850" indent="-182563" eaLnBrk="0" hangingPunct="0">
              <a:buClr>
                <a:srgbClr val="5B358C"/>
              </a:buClr>
              <a:buFont typeface="Arial" charset="0"/>
              <a:buChar char="•"/>
              <a:defRPr>
                <a:solidFill>
                  <a:srgbClr val="5B358C"/>
                </a:solidFill>
                <a:latin typeface="Arial" charset="0"/>
                <a:ea typeface="Geneva" pitchFamily="34" charset="0"/>
                <a:cs typeface="Arial" charset="0"/>
              </a:defRPr>
            </a:lvl3pPr>
            <a:lvl4pPr marL="627063" indent="-176213" eaLnBrk="0" hangingPunct="0">
              <a:buClr>
                <a:srgbClr val="5B358C"/>
              </a:buClr>
              <a:buFont typeface="Arial" charset="0"/>
              <a:buChar char="•"/>
              <a:defRPr>
                <a:solidFill>
                  <a:srgbClr val="5B358C"/>
                </a:solidFill>
                <a:latin typeface="Arial" charset="0"/>
                <a:ea typeface="Geneva" pitchFamily="34" charset="0"/>
                <a:cs typeface="Arial" charset="0"/>
              </a:defRPr>
            </a:lvl4pPr>
            <a:lvl5pPr marL="803275" indent="-176213" eaLnBrk="0" hangingPunct="0">
              <a:buClr>
                <a:srgbClr val="5B358C"/>
              </a:buClr>
              <a:buFont typeface="Arial" charset="0"/>
              <a:buChar char="•"/>
              <a:defRPr>
                <a:solidFill>
                  <a:srgbClr val="5B358C"/>
                </a:solidFill>
                <a:latin typeface="Arial" charset="0"/>
                <a:ea typeface="Geneva" pitchFamily="34" charset="0"/>
                <a:cs typeface="Arial" charset="0"/>
              </a:defRPr>
            </a:lvl5pPr>
            <a:lvl6pPr marL="1260475" indent="-176213" defTabSz="457200" eaLnBrk="0" fontAlgn="base" hangingPunct="0">
              <a:spcBef>
                <a:spcPct val="0"/>
              </a:spcBef>
              <a:spcAft>
                <a:spcPct val="0"/>
              </a:spcAft>
              <a:buClr>
                <a:srgbClr val="5B358C"/>
              </a:buClr>
              <a:buFont typeface="Arial" charset="0"/>
              <a:buChar char="•"/>
              <a:defRPr>
                <a:solidFill>
                  <a:srgbClr val="5B358C"/>
                </a:solidFill>
                <a:latin typeface="Arial" charset="0"/>
                <a:ea typeface="Geneva" pitchFamily="34" charset="0"/>
                <a:cs typeface="Arial" charset="0"/>
              </a:defRPr>
            </a:lvl6pPr>
            <a:lvl7pPr marL="1717675" indent="-176213" defTabSz="457200" eaLnBrk="0" fontAlgn="base" hangingPunct="0">
              <a:spcBef>
                <a:spcPct val="0"/>
              </a:spcBef>
              <a:spcAft>
                <a:spcPct val="0"/>
              </a:spcAft>
              <a:buClr>
                <a:srgbClr val="5B358C"/>
              </a:buClr>
              <a:buFont typeface="Arial" charset="0"/>
              <a:buChar char="•"/>
              <a:defRPr>
                <a:solidFill>
                  <a:srgbClr val="5B358C"/>
                </a:solidFill>
                <a:latin typeface="Arial" charset="0"/>
                <a:ea typeface="Geneva" pitchFamily="34" charset="0"/>
                <a:cs typeface="Arial" charset="0"/>
              </a:defRPr>
            </a:lvl7pPr>
            <a:lvl8pPr marL="2174875" indent="-176213" defTabSz="457200" eaLnBrk="0" fontAlgn="base" hangingPunct="0">
              <a:spcBef>
                <a:spcPct val="0"/>
              </a:spcBef>
              <a:spcAft>
                <a:spcPct val="0"/>
              </a:spcAft>
              <a:buClr>
                <a:srgbClr val="5B358C"/>
              </a:buClr>
              <a:buFont typeface="Arial" charset="0"/>
              <a:buChar char="•"/>
              <a:defRPr>
                <a:solidFill>
                  <a:srgbClr val="5B358C"/>
                </a:solidFill>
                <a:latin typeface="Arial" charset="0"/>
                <a:ea typeface="Geneva" pitchFamily="34" charset="0"/>
                <a:cs typeface="Arial" charset="0"/>
              </a:defRPr>
            </a:lvl8pPr>
            <a:lvl9pPr marL="2632075" indent="-176213" defTabSz="457200" eaLnBrk="0" fontAlgn="base" hangingPunct="0">
              <a:spcBef>
                <a:spcPct val="0"/>
              </a:spcBef>
              <a:spcAft>
                <a:spcPct val="0"/>
              </a:spcAft>
              <a:buClr>
                <a:srgbClr val="5B358C"/>
              </a:buClr>
              <a:buFont typeface="Arial" charset="0"/>
              <a:buChar char="•"/>
              <a:defRPr>
                <a:solidFill>
                  <a:srgbClr val="5B358C"/>
                </a:solidFill>
                <a:latin typeface="Arial" charset="0"/>
                <a:ea typeface="Geneva" pitchFamily="34" charset="0"/>
                <a:cs typeface="Arial" charset="0"/>
              </a:defRPr>
            </a:lvl9pPr>
          </a:lstStyle>
          <a:p>
            <a:pPr algn="ctr" eaLnBrk="1" hangingPunct="1">
              <a:lnSpc>
                <a:spcPct val="150000"/>
              </a:lnSpc>
              <a:buClr>
                <a:srgbClr val="0095DB"/>
              </a:buClr>
              <a:buFont typeface="Arial" charset="0"/>
              <a:buNone/>
              <a:defRPr/>
            </a:pPr>
            <a:r>
              <a:rPr lang="en-GB" altLang="en-US" sz="2800" b="1" dirty="0" smtClean="0">
                <a:solidFill>
                  <a:schemeClr val="bg1"/>
                </a:solidFill>
              </a:rPr>
              <a:t>For more information </a:t>
            </a:r>
            <a:br>
              <a:rPr lang="en-GB" altLang="en-US" sz="2800" b="1" dirty="0" smtClean="0">
                <a:solidFill>
                  <a:schemeClr val="bg1"/>
                </a:solidFill>
              </a:rPr>
            </a:br>
            <a:r>
              <a:rPr lang="en-GB" altLang="en-US" sz="2800" b="1" dirty="0" smtClean="0">
                <a:solidFill>
                  <a:schemeClr val="bg1"/>
                </a:solidFill>
              </a:rPr>
              <a:t>Helpline: </a:t>
            </a:r>
            <a:r>
              <a:rPr lang="en-GB" altLang="en-US" sz="2800" dirty="0" smtClean="0">
                <a:solidFill>
                  <a:schemeClr val="bg1"/>
                </a:solidFill>
              </a:rPr>
              <a:t>0303 3033 100</a:t>
            </a:r>
            <a:r>
              <a:rPr lang="en-GB" altLang="en-US" sz="2800" b="1" dirty="0" smtClean="0">
                <a:solidFill>
                  <a:schemeClr val="bg1"/>
                </a:solidFill>
              </a:rPr>
              <a:t/>
            </a:r>
            <a:br>
              <a:rPr lang="en-GB" altLang="en-US" sz="2800" b="1" dirty="0" smtClean="0">
                <a:solidFill>
                  <a:schemeClr val="bg1"/>
                </a:solidFill>
              </a:rPr>
            </a:br>
            <a:r>
              <a:rPr lang="en-GB" altLang="en-US" sz="2800" b="1" dirty="0" smtClean="0">
                <a:solidFill>
                  <a:schemeClr val="bg1"/>
                </a:solidFill>
              </a:rPr>
              <a:t>Website: </a:t>
            </a:r>
            <a:r>
              <a:rPr lang="en-GB" altLang="en-US" sz="2800" dirty="0" smtClean="0">
                <a:solidFill>
                  <a:schemeClr val="bg1"/>
                </a:solidFill>
              </a:rPr>
              <a:t>stroke.org.uk</a:t>
            </a:r>
            <a:r>
              <a:rPr lang="en-GB" altLang="en-US" sz="2800" b="1" dirty="0" smtClean="0">
                <a:solidFill>
                  <a:schemeClr val="bg1"/>
                </a:solidFill>
              </a:rPr>
              <a:t/>
            </a:r>
            <a:br>
              <a:rPr lang="en-GB" altLang="en-US" sz="2800" b="1" dirty="0" smtClean="0">
                <a:solidFill>
                  <a:schemeClr val="bg1"/>
                </a:solidFill>
              </a:rPr>
            </a:br>
            <a:endParaRPr lang="en-GB" altLang="en-US" sz="2800" b="1" dirty="0" smtClean="0">
              <a:solidFill>
                <a:schemeClr val="bg1"/>
              </a:solidFill>
            </a:endParaRPr>
          </a:p>
        </p:txBody>
      </p:sp>
      <p:pic>
        <p:nvPicPr>
          <p:cNvPr id="3"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92163" y="1195388"/>
            <a:ext cx="7559675" cy="220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9782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880847-87A4-453F-B923-75A09F0ED2CD}" type="datetimeFigureOut">
              <a:rPr lang="en-GB" smtClean="0"/>
              <a:t>13/09/18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447DAD-40FF-4587-8E29-53AF6ABFAF53}" type="slidenum">
              <a:rPr lang="en-GB" smtClean="0"/>
              <a:t>‹#›</a:t>
            </a:fld>
            <a:endParaRPr lang="en-GB"/>
          </a:p>
        </p:txBody>
      </p:sp>
    </p:spTree>
    <p:extLst>
      <p:ext uri="{BB962C8B-B14F-4D97-AF65-F5344CB8AC3E}">
        <p14:creationId xmlns:p14="http://schemas.microsoft.com/office/powerpoint/2010/main" val="407010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880847-87A4-453F-B923-75A09F0ED2CD}" type="datetimeFigureOut">
              <a:rPr lang="en-GB" smtClean="0"/>
              <a:t>13/09/18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447DAD-40FF-4587-8E29-53AF6ABFAF53}" type="slidenum">
              <a:rPr lang="en-GB" smtClean="0"/>
              <a:t>‹#›</a:t>
            </a:fld>
            <a:endParaRPr lang="en-GB"/>
          </a:p>
        </p:txBody>
      </p:sp>
    </p:spTree>
    <p:extLst>
      <p:ext uri="{BB962C8B-B14F-4D97-AF65-F5344CB8AC3E}">
        <p14:creationId xmlns:p14="http://schemas.microsoft.com/office/powerpoint/2010/main" val="123090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4880847-87A4-453F-B923-75A09F0ED2CD}" type="datetimeFigureOut">
              <a:rPr lang="en-GB" smtClean="0"/>
              <a:t>13/09/18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447DAD-40FF-4587-8E29-53AF6ABFAF53}" type="slidenum">
              <a:rPr lang="en-GB" smtClean="0"/>
              <a:t>‹#›</a:t>
            </a:fld>
            <a:endParaRPr lang="en-GB"/>
          </a:p>
        </p:txBody>
      </p:sp>
    </p:spTree>
    <p:extLst>
      <p:ext uri="{BB962C8B-B14F-4D97-AF65-F5344CB8AC3E}">
        <p14:creationId xmlns:p14="http://schemas.microsoft.com/office/powerpoint/2010/main" val="38329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4880847-87A4-453F-B923-75A09F0ED2CD}" type="datetimeFigureOut">
              <a:rPr lang="en-GB" smtClean="0"/>
              <a:t>13/09/18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447DAD-40FF-4587-8E29-53AF6ABFAF53}" type="slidenum">
              <a:rPr lang="en-GB" smtClean="0"/>
              <a:t>‹#›</a:t>
            </a:fld>
            <a:endParaRPr lang="en-GB"/>
          </a:p>
        </p:txBody>
      </p:sp>
    </p:spTree>
    <p:extLst>
      <p:ext uri="{BB962C8B-B14F-4D97-AF65-F5344CB8AC3E}">
        <p14:creationId xmlns:p14="http://schemas.microsoft.com/office/powerpoint/2010/main" val="428154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4880847-87A4-453F-B923-75A09F0ED2CD}" type="datetimeFigureOut">
              <a:rPr lang="en-GB" smtClean="0"/>
              <a:t>13/09/18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447DAD-40FF-4587-8E29-53AF6ABFAF53}" type="slidenum">
              <a:rPr lang="en-GB" smtClean="0"/>
              <a:t>‹#›</a:t>
            </a:fld>
            <a:endParaRPr lang="en-GB"/>
          </a:p>
        </p:txBody>
      </p:sp>
    </p:spTree>
    <p:extLst>
      <p:ext uri="{BB962C8B-B14F-4D97-AF65-F5344CB8AC3E}">
        <p14:creationId xmlns:p14="http://schemas.microsoft.com/office/powerpoint/2010/main" val="3573985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80847-87A4-453F-B923-75A09F0ED2CD}" type="datetimeFigureOut">
              <a:rPr lang="en-GB" smtClean="0"/>
              <a:t>13/09/18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447DAD-40FF-4587-8E29-53AF6ABFAF53}" type="slidenum">
              <a:rPr lang="en-GB" smtClean="0"/>
              <a:t>‹#›</a:t>
            </a:fld>
            <a:endParaRPr lang="en-GB"/>
          </a:p>
        </p:txBody>
      </p:sp>
    </p:spTree>
    <p:extLst>
      <p:ext uri="{BB962C8B-B14F-4D97-AF65-F5344CB8AC3E}">
        <p14:creationId xmlns:p14="http://schemas.microsoft.com/office/powerpoint/2010/main" val="1077354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880847-87A4-453F-B923-75A09F0ED2CD}" type="datetimeFigureOut">
              <a:rPr lang="en-GB" smtClean="0"/>
              <a:t>13/09/18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447DAD-40FF-4587-8E29-53AF6ABFAF53}" type="slidenum">
              <a:rPr lang="en-GB" smtClean="0"/>
              <a:t>‹#›</a:t>
            </a:fld>
            <a:endParaRPr lang="en-GB"/>
          </a:p>
        </p:txBody>
      </p:sp>
    </p:spTree>
    <p:extLst>
      <p:ext uri="{BB962C8B-B14F-4D97-AF65-F5344CB8AC3E}">
        <p14:creationId xmlns:p14="http://schemas.microsoft.com/office/powerpoint/2010/main" val="2093374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880847-87A4-453F-B923-75A09F0ED2CD}" type="datetimeFigureOut">
              <a:rPr lang="en-GB" smtClean="0"/>
              <a:t>13/09/18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447DAD-40FF-4587-8E29-53AF6ABFAF53}" type="slidenum">
              <a:rPr lang="en-GB" smtClean="0"/>
              <a:t>‹#›</a:t>
            </a:fld>
            <a:endParaRPr lang="en-GB"/>
          </a:p>
        </p:txBody>
      </p:sp>
    </p:spTree>
    <p:extLst>
      <p:ext uri="{BB962C8B-B14F-4D97-AF65-F5344CB8AC3E}">
        <p14:creationId xmlns:p14="http://schemas.microsoft.com/office/powerpoint/2010/main" val="28143164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80847-87A4-453F-B923-75A09F0ED2CD}" type="datetimeFigureOut">
              <a:rPr lang="en-GB" smtClean="0"/>
              <a:t>13/09/18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47DAD-40FF-4587-8E29-53AF6ABFAF53}" type="slidenum">
              <a:rPr lang="en-GB" smtClean="0"/>
              <a:t>‹#›</a:t>
            </a:fld>
            <a:endParaRPr lang="en-GB"/>
          </a:p>
        </p:txBody>
      </p:sp>
    </p:spTree>
    <p:extLst>
      <p:ext uri="{BB962C8B-B14F-4D97-AF65-F5344CB8AC3E}">
        <p14:creationId xmlns:p14="http://schemas.microsoft.com/office/powerpoint/2010/main" val="35128414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7030A0"/>
                </a:solidFill>
                <a:latin typeface="Arial" pitchFamily="34" charset="0"/>
                <a:cs typeface="Arial" pitchFamily="34" charset="0"/>
              </a:rPr>
              <a:t>Stroke and Vision</a:t>
            </a:r>
            <a:endParaRPr lang="en-GB" b="1" dirty="0">
              <a:solidFill>
                <a:srgbClr val="7030A0"/>
              </a:solidFill>
              <a:latin typeface="Arial" pitchFamily="34" charset="0"/>
              <a:cs typeface="Arial" pitchFamily="34" charset="0"/>
            </a:endParaRPr>
          </a:p>
        </p:txBody>
      </p:sp>
      <p:sp>
        <p:nvSpPr>
          <p:cNvPr id="3" name="Subtitle 2"/>
          <p:cNvSpPr>
            <a:spLocks noGrp="1"/>
          </p:cNvSpPr>
          <p:nvPr>
            <p:ph type="subTitle" idx="1"/>
          </p:nvPr>
        </p:nvSpPr>
        <p:spPr/>
        <p:txBody>
          <a:bodyPr>
            <a:normAutofit fontScale="92500" lnSpcReduction="20000"/>
          </a:bodyPr>
          <a:lstStyle/>
          <a:p>
            <a:r>
              <a:rPr lang="en-GB" dirty="0" smtClean="0">
                <a:solidFill>
                  <a:schemeClr val="tx1"/>
                </a:solidFill>
                <a:latin typeface="Arial" pitchFamily="34" charset="0"/>
                <a:cs typeface="Arial" pitchFamily="34" charset="0"/>
              </a:rPr>
              <a:t>Matt O’Grady</a:t>
            </a:r>
          </a:p>
          <a:p>
            <a:r>
              <a:rPr lang="en-GB" dirty="0" smtClean="0">
                <a:solidFill>
                  <a:schemeClr val="tx1"/>
                </a:solidFill>
                <a:latin typeface="Arial" pitchFamily="34" charset="0"/>
                <a:cs typeface="Arial" pitchFamily="34" charset="0"/>
              </a:rPr>
              <a:t>Policy, Information and Campaigns Officer, Wales</a:t>
            </a:r>
          </a:p>
          <a:p>
            <a:r>
              <a:rPr lang="en-GB" dirty="0" smtClean="0">
                <a:solidFill>
                  <a:schemeClr val="tx1"/>
                </a:solidFill>
                <a:latin typeface="Arial" pitchFamily="34" charset="0"/>
                <a:cs typeface="Arial" pitchFamily="34" charset="0"/>
              </a:rPr>
              <a:t>Stroke Association</a:t>
            </a:r>
            <a:endParaRPr lang="en-GB" dirty="0">
              <a:solidFill>
                <a:schemeClr val="tx1"/>
              </a:solidFill>
              <a:latin typeface="Arial" pitchFamily="34" charset="0"/>
              <a:cs typeface="Arial" pitchFamily="34" charset="0"/>
            </a:endParaRPr>
          </a:p>
        </p:txBody>
      </p:sp>
      <p:pic>
        <p:nvPicPr>
          <p:cNvPr id="1026" name="Picture 2" descr="Strôc_Stroke_JOINT_LOGO_A4_c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3808" y="598135"/>
            <a:ext cx="34607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1536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Other sight problems</a:t>
            </a:r>
            <a:endParaRPr lang="en-GB" b="1" dirty="0">
              <a:solidFill>
                <a:srgbClr val="7030A0"/>
              </a:solidFill>
            </a:endParaRPr>
          </a:p>
        </p:txBody>
      </p:sp>
      <p:sp>
        <p:nvSpPr>
          <p:cNvPr id="3" name="Content Placeholder 2"/>
          <p:cNvSpPr>
            <a:spLocks noGrp="1"/>
          </p:cNvSpPr>
          <p:nvPr>
            <p:ph idx="1"/>
          </p:nvPr>
        </p:nvSpPr>
        <p:spPr/>
        <p:txBody>
          <a:bodyPr/>
          <a:lstStyle/>
          <a:p>
            <a:r>
              <a:rPr lang="en-GB" dirty="0"/>
              <a:t>Hallucinations</a:t>
            </a:r>
          </a:p>
          <a:p>
            <a:endParaRPr lang="en-GB" dirty="0" smtClean="0"/>
          </a:p>
          <a:p>
            <a:r>
              <a:rPr lang="en-GB" dirty="0" smtClean="0"/>
              <a:t>Dry Eyes</a:t>
            </a:r>
          </a:p>
          <a:p>
            <a:endParaRPr lang="en-GB" dirty="0"/>
          </a:p>
          <a:p>
            <a:r>
              <a:rPr lang="en-GB" dirty="0" smtClean="0"/>
              <a:t>Light Sensitivity</a:t>
            </a:r>
            <a:endParaRPr lang="en-GB" dirty="0"/>
          </a:p>
        </p:txBody>
      </p:sp>
    </p:spTree>
    <p:extLst>
      <p:ext uri="{BB962C8B-B14F-4D97-AF65-F5344CB8AC3E}">
        <p14:creationId xmlns:p14="http://schemas.microsoft.com/office/powerpoint/2010/main" val="3220737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Impact of sight loss after stroke</a:t>
            </a:r>
            <a:endParaRPr lang="en-GB" b="1" dirty="0">
              <a:solidFill>
                <a:srgbClr val="7030A0"/>
              </a:solidFill>
            </a:endParaRPr>
          </a:p>
        </p:txBody>
      </p:sp>
      <p:sp>
        <p:nvSpPr>
          <p:cNvPr id="3" name="Content Placeholder 2"/>
          <p:cNvSpPr>
            <a:spLocks noGrp="1"/>
          </p:cNvSpPr>
          <p:nvPr>
            <p:ph idx="1"/>
          </p:nvPr>
        </p:nvSpPr>
        <p:spPr/>
        <p:txBody>
          <a:bodyPr>
            <a:normAutofit/>
          </a:bodyPr>
          <a:lstStyle/>
          <a:p>
            <a:r>
              <a:rPr lang="en-GB" dirty="0" smtClean="0"/>
              <a:t>Ability to drive – all for one month</a:t>
            </a:r>
          </a:p>
          <a:p>
            <a:r>
              <a:rPr lang="en-GB" dirty="0" smtClean="0"/>
              <a:t>Ability to work</a:t>
            </a:r>
          </a:p>
          <a:p>
            <a:r>
              <a:rPr lang="en-GB" dirty="0"/>
              <a:t>Risk of falls</a:t>
            </a:r>
          </a:p>
          <a:p>
            <a:r>
              <a:rPr lang="en-GB" dirty="0" smtClean="0"/>
              <a:t>Care needs</a:t>
            </a:r>
          </a:p>
          <a:p>
            <a:r>
              <a:rPr lang="en-GB" dirty="0" smtClean="0"/>
              <a:t>Confidence and well-being</a:t>
            </a:r>
          </a:p>
          <a:p>
            <a:endParaRPr lang="en-GB" dirty="0"/>
          </a:p>
          <a:p>
            <a:r>
              <a:rPr lang="en-GB" dirty="0" smtClean="0"/>
              <a:t>Made more complex by other impacts</a:t>
            </a:r>
            <a:endParaRPr lang="en-GB" dirty="0"/>
          </a:p>
        </p:txBody>
      </p:sp>
    </p:spTree>
    <p:extLst>
      <p:ext uri="{BB962C8B-B14F-4D97-AF65-F5344CB8AC3E}">
        <p14:creationId xmlns:p14="http://schemas.microsoft.com/office/powerpoint/2010/main" val="2028166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How do we help?</a:t>
            </a:r>
            <a:endParaRPr lang="en-GB" b="1" dirty="0">
              <a:solidFill>
                <a:srgbClr val="7030A0"/>
              </a:solidFill>
            </a:endParaRPr>
          </a:p>
        </p:txBody>
      </p:sp>
      <p:sp>
        <p:nvSpPr>
          <p:cNvPr id="3" name="Content Placeholder 2"/>
          <p:cNvSpPr>
            <a:spLocks noGrp="1"/>
          </p:cNvSpPr>
          <p:nvPr>
            <p:ph idx="1"/>
          </p:nvPr>
        </p:nvSpPr>
        <p:spPr/>
        <p:txBody>
          <a:bodyPr/>
          <a:lstStyle/>
          <a:p>
            <a:r>
              <a:rPr lang="en-GB" dirty="0" smtClean="0"/>
              <a:t>Stroke recovery services in the majority of Wales</a:t>
            </a:r>
          </a:p>
          <a:p>
            <a:r>
              <a:rPr lang="en-GB" dirty="0" smtClean="0"/>
              <a:t>Peer support groups and clubs</a:t>
            </a:r>
          </a:p>
          <a:p>
            <a:r>
              <a:rPr lang="en-GB" dirty="0" smtClean="0"/>
              <a:t>My Stroke Guide</a:t>
            </a:r>
          </a:p>
          <a:p>
            <a:r>
              <a:rPr lang="en-GB" dirty="0" smtClean="0"/>
              <a:t>Life After Stroke Grants</a:t>
            </a:r>
          </a:p>
          <a:p>
            <a:r>
              <a:rPr lang="en-GB" dirty="0" smtClean="0"/>
              <a:t>Stroke Helpline</a:t>
            </a:r>
          </a:p>
          <a:p>
            <a:r>
              <a:rPr lang="en-GB" dirty="0" smtClean="0"/>
              <a:t>Community Steps</a:t>
            </a:r>
            <a:endParaRPr lang="en-GB" dirty="0"/>
          </a:p>
        </p:txBody>
      </p:sp>
    </p:spTree>
    <p:extLst>
      <p:ext uri="{BB962C8B-B14F-4D97-AF65-F5344CB8AC3E}">
        <p14:creationId xmlns:p14="http://schemas.microsoft.com/office/powerpoint/2010/main" val="396481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Our other work</a:t>
            </a:r>
            <a:endParaRPr lang="en-GB" b="1" dirty="0">
              <a:solidFill>
                <a:srgbClr val="7030A0"/>
              </a:solidFill>
            </a:endParaRPr>
          </a:p>
        </p:txBody>
      </p:sp>
      <p:sp>
        <p:nvSpPr>
          <p:cNvPr id="3" name="Content Placeholder 2"/>
          <p:cNvSpPr>
            <a:spLocks noGrp="1"/>
          </p:cNvSpPr>
          <p:nvPr>
            <p:ph idx="1"/>
          </p:nvPr>
        </p:nvSpPr>
        <p:spPr/>
        <p:txBody>
          <a:bodyPr/>
          <a:lstStyle/>
          <a:p>
            <a:r>
              <a:rPr lang="en-GB" dirty="0" smtClean="0"/>
              <a:t>Campaigning</a:t>
            </a:r>
          </a:p>
          <a:p>
            <a:r>
              <a:rPr lang="en-GB" dirty="0" smtClean="0"/>
              <a:t>Cross Party Group on Stroke</a:t>
            </a:r>
          </a:p>
          <a:p>
            <a:r>
              <a:rPr lang="en-GB" dirty="0" smtClean="0"/>
              <a:t>Fundraising</a:t>
            </a:r>
          </a:p>
          <a:p>
            <a:r>
              <a:rPr lang="en-GB" dirty="0" smtClean="0"/>
              <a:t>Research</a:t>
            </a:r>
          </a:p>
          <a:p>
            <a:r>
              <a:rPr lang="en-GB" dirty="0" smtClean="0"/>
              <a:t>Awareness Raising</a:t>
            </a:r>
          </a:p>
          <a:p>
            <a:r>
              <a:rPr lang="en-GB" dirty="0" smtClean="0"/>
              <a:t>Know Your Blood Pressure events</a:t>
            </a:r>
            <a:endParaRPr lang="en-GB" dirty="0"/>
          </a:p>
        </p:txBody>
      </p:sp>
    </p:spTree>
    <p:extLst>
      <p:ext uri="{BB962C8B-B14F-4D97-AF65-F5344CB8AC3E}">
        <p14:creationId xmlns:p14="http://schemas.microsoft.com/office/powerpoint/2010/main" val="2324672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rôc_Stroke_JOINT_LOGO_A4_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404664"/>
            <a:ext cx="7682710" cy="2283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55576" y="3789040"/>
            <a:ext cx="7488832" cy="2339102"/>
          </a:xfrm>
          <a:prstGeom prst="rect">
            <a:avLst/>
          </a:prstGeom>
          <a:noFill/>
        </p:spPr>
        <p:txBody>
          <a:bodyPr wrap="square" rtlCol="0">
            <a:spAutoFit/>
          </a:bodyPr>
          <a:lstStyle/>
          <a:p>
            <a:pPr algn="ctr"/>
            <a:r>
              <a:rPr lang="en-GB" sz="3200" dirty="0" smtClean="0"/>
              <a:t>For more information:</a:t>
            </a:r>
          </a:p>
          <a:p>
            <a:pPr algn="ctr"/>
            <a:endParaRPr lang="en-GB" sz="3200" dirty="0"/>
          </a:p>
          <a:p>
            <a:pPr algn="ctr"/>
            <a:r>
              <a:rPr lang="en-GB" sz="3200" dirty="0" smtClean="0"/>
              <a:t>Helpline: 0303 3033 100</a:t>
            </a:r>
          </a:p>
          <a:p>
            <a:pPr algn="ctr"/>
            <a:r>
              <a:rPr lang="en-GB" sz="3200" dirty="0" smtClean="0"/>
              <a:t>Website: stroke.org.uk</a:t>
            </a:r>
          </a:p>
          <a:p>
            <a:endParaRPr lang="en-GB" dirty="0"/>
          </a:p>
        </p:txBody>
      </p:sp>
    </p:spTree>
    <p:extLst>
      <p:ext uri="{BB962C8B-B14F-4D97-AF65-F5344CB8AC3E}">
        <p14:creationId xmlns:p14="http://schemas.microsoft.com/office/powerpoint/2010/main" val="911231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Stroke Survivors in Wales</a:t>
            </a:r>
            <a:endParaRPr lang="en-GB"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GB" dirty="0" smtClean="0"/>
              <a:t>Over 67,000 stroke survivors in Wales </a:t>
            </a:r>
          </a:p>
          <a:p>
            <a:r>
              <a:rPr lang="en-GB" dirty="0" smtClean="0"/>
              <a:t>2% of population</a:t>
            </a:r>
          </a:p>
          <a:p>
            <a:r>
              <a:rPr lang="en-GB" dirty="0" smtClean="0"/>
              <a:t>1.2 million across the whole of the UK</a:t>
            </a:r>
          </a:p>
          <a:p>
            <a:r>
              <a:rPr lang="en-GB" dirty="0" smtClean="0"/>
              <a:t>7,400 strokes per year in Wales</a:t>
            </a:r>
          </a:p>
          <a:p>
            <a:r>
              <a:rPr lang="en-GB" dirty="0" smtClean="0"/>
              <a:t>Projected to rise by 50% in Wales in next 20 years</a:t>
            </a:r>
          </a:p>
          <a:p>
            <a:r>
              <a:rPr lang="en-GB" dirty="0" smtClean="0"/>
              <a:t>Fourth biggest killer in the UK </a:t>
            </a:r>
          </a:p>
          <a:p>
            <a:r>
              <a:rPr lang="en-GB" dirty="0" smtClean="0"/>
              <a:t>Leading cause of disability</a:t>
            </a:r>
            <a:endParaRPr lang="en-GB" dirty="0"/>
          </a:p>
        </p:txBody>
      </p:sp>
    </p:spTree>
    <p:extLst>
      <p:ext uri="{BB962C8B-B14F-4D97-AF65-F5344CB8AC3E}">
        <p14:creationId xmlns:p14="http://schemas.microsoft.com/office/powerpoint/2010/main" val="3662417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8"/>
          <p:cNvSpPr txBox="1">
            <a:spLocks noChangeArrowheads="1"/>
          </p:cNvSpPr>
          <p:nvPr/>
        </p:nvSpPr>
        <p:spPr bwMode="auto">
          <a:xfrm>
            <a:off x="1017585" y="1427169"/>
            <a:ext cx="33194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1pPr>
            <a:lvl2pPr marL="742950" indent="-285750">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2pPr>
            <a:lvl3pPr marL="1143000" indent="-228600">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3pPr>
            <a:lvl4pPr marL="1600200" indent="-228600">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4pPr>
            <a:lvl5pPr marL="2057400" indent="-228600">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5pPr>
            <a:lvl6pPr marL="2514600" indent="-228600" defTabSz="457200" eaLnBrk="0" fontAlgn="base" hangingPunct="0">
              <a:spcBef>
                <a:spcPct val="0"/>
              </a:spcBef>
              <a:spcAft>
                <a:spcPct val="0"/>
              </a:spcAft>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6pPr>
            <a:lvl7pPr marL="2971800" indent="-228600" defTabSz="457200" eaLnBrk="0" fontAlgn="base" hangingPunct="0">
              <a:spcBef>
                <a:spcPct val="0"/>
              </a:spcBef>
              <a:spcAft>
                <a:spcPct val="0"/>
              </a:spcAft>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7pPr>
            <a:lvl8pPr marL="3429000" indent="-228600" defTabSz="457200" eaLnBrk="0" fontAlgn="base" hangingPunct="0">
              <a:spcBef>
                <a:spcPct val="0"/>
              </a:spcBef>
              <a:spcAft>
                <a:spcPct val="0"/>
              </a:spcAft>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8pPr>
            <a:lvl9pPr marL="3886200" indent="-228600" defTabSz="457200" eaLnBrk="0" fontAlgn="base" hangingPunct="0">
              <a:spcBef>
                <a:spcPct val="0"/>
              </a:spcBef>
              <a:spcAft>
                <a:spcPct val="0"/>
              </a:spcAft>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9pPr>
          </a:lstStyle>
          <a:p>
            <a:pPr eaLnBrk="1" hangingPunct="1">
              <a:spcBef>
                <a:spcPct val="0"/>
              </a:spcBef>
              <a:buClrTx/>
              <a:buFontTx/>
              <a:buNone/>
            </a:pPr>
            <a:r>
              <a:rPr lang="en-GB" altLang="en-US" sz="2400" b="1" dirty="0" smtClean="0">
                <a:solidFill>
                  <a:srgbClr val="0095DB"/>
                </a:solidFill>
                <a:ea typeface="MS PGothic" panose="020B0600070205080204" pitchFamily="34" charset="-128"/>
              </a:rPr>
              <a:t>Blockage: </a:t>
            </a:r>
            <a:r>
              <a:rPr lang="en-GB" altLang="en-US" sz="2400" b="1" dirty="0">
                <a:solidFill>
                  <a:srgbClr val="0095DB"/>
                </a:solidFill>
                <a:ea typeface="MS PGothic" panose="020B0600070205080204" pitchFamily="34" charset="-128"/>
              </a:rPr>
              <a:t>85%</a:t>
            </a:r>
            <a:endParaRPr lang="en-GB" altLang="en-US" sz="2400" b="1" dirty="0">
              <a:solidFill>
                <a:srgbClr val="0095DB"/>
              </a:solidFill>
              <a:latin typeface="Calibri" panose="020F0502020204030204" pitchFamily="34" charset="0"/>
              <a:ea typeface="MS PGothic" panose="020B0600070205080204" pitchFamily="34" charset="-128"/>
            </a:endParaRPr>
          </a:p>
        </p:txBody>
      </p:sp>
      <p:sp>
        <p:nvSpPr>
          <p:cNvPr id="61443" name="TextBox 10"/>
          <p:cNvSpPr txBox="1">
            <a:spLocks noChangeArrowheads="1"/>
          </p:cNvSpPr>
          <p:nvPr/>
        </p:nvSpPr>
        <p:spPr bwMode="auto">
          <a:xfrm>
            <a:off x="4657729" y="1416057"/>
            <a:ext cx="3333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1pPr>
            <a:lvl2pPr marL="742950" indent="-285750">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2pPr>
            <a:lvl3pPr marL="1143000" indent="-228600">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3pPr>
            <a:lvl4pPr marL="1600200" indent="-228600">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4pPr>
            <a:lvl5pPr marL="2057400" indent="-228600">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5pPr>
            <a:lvl6pPr marL="2514600" indent="-228600" defTabSz="457200" eaLnBrk="0" fontAlgn="base" hangingPunct="0">
              <a:spcBef>
                <a:spcPct val="0"/>
              </a:spcBef>
              <a:spcAft>
                <a:spcPct val="0"/>
              </a:spcAft>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6pPr>
            <a:lvl7pPr marL="2971800" indent="-228600" defTabSz="457200" eaLnBrk="0" fontAlgn="base" hangingPunct="0">
              <a:spcBef>
                <a:spcPct val="0"/>
              </a:spcBef>
              <a:spcAft>
                <a:spcPct val="0"/>
              </a:spcAft>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7pPr>
            <a:lvl8pPr marL="3429000" indent="-228600" defTabSz="457200" eaLnBrk="0" fontAlgn="base" hangingPunct="0">
              <a:spcBef>
                <a:spcPct val="0"/>
              </a:spcBef>
              <a:spcAft>
                <a:spcPct val="0"/>
              </a:spcAft>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8pPr>
            <a:lvl9pPr marL="3886200" indent="-228600" defTabSz="457200" eaLnBrk="0" fontAlgn="base" hangingPunct="0">
              <a:spcBef>
                <a:spcPct val="0"/>
              </a:spcBef>
              <a:spcAft>
                <a:spcPct val="0"/>
              </a:spcAft>
              <a:buClr>
                <a:srgbClr val="5B358C"/>
              </a:buClr>
              <a:buFont typeface="Arial" panose="020B0604020202020204" pitchFamily="34" charset="0"/>
              <a:buChar char="•"/>
              <a:defRPr>
                <a:solidFill>
                  <a:schemeClr val="tx1"/>
                </a:solidFill>
                <a:latin typeface="Arial" panose="020B0604020202020204" pitchFamily="34" charset="0"/>
                <a:ea typeface="Geneva"/>
                <a:cs typeface="Arial" panose="020B0604020202020204" pitchFamily="34" charset="0"/>
              </a:defRPr>
            </a:lvl9pPr>
          </a:lstStyle>
          <a:p>
            <a:pPr eaLnBrk="1" hangingPunct="1">
              <a:spcBef>
                <a:spcPct val="0"/>
              </a:spcBef>
              <a:buClrTx/>
              <a:buFontTx/>
              <a:buNone/>
            </a:pPr>
            <a:r>
              <a:rPr lang="en-GB" altLang="en-US" sz="2400" b="1" dirty="0" smtClean="0">
                <a:solidFill>
                  <a:srgbClr val="0095DB"/>
                </a:solidFill>
                <a:ea typeface="MS PGothic" panose="020B0600070205080204" pitchFamily="34" charset="-128"/>
              </a:rPr>
              <a:t>Bleed: </a:t>
            </a:r>
            <a:r>
              <a:rPr lang="en-GB" altLang="en-US" sz="2400" b="1" dirty="0">
                <a:solidFill>
                  <a:srgbClr val="0095DB"/>
                </a:solidFill>
                <a:ea typeface="MS PGothic" panose="020B0600070205080204" pitchFamily="34" charset="-128"/>
              </a:rPr>
              <a:t>15% </a:t>
            </a:r>
            <a:endParaRPr lang="en-GB" altLang="en-US" sz="2400" b="1" dirty="0">
              <a:solidFill>
                <a:srgbClr val="0095DB"/>
              </a:solidFill>
              <a:latin typeface="Calibri" panose="020F0502020204030204" pitchFamily="34" charset="0"/>
              <a:ea typeface="MS PGothic" panose="020B0600070205080204" pitchFamily="34" charset="-128"/>
            </a:endParaRPr>
          </a:p>
        </p:txBody>
      </p:sp>
      <p:pic>
        <p:nvPicPr>
          <p:cNvPr id="61444" name="Picture 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103313" y="2084394"/>
            <a:ext cx="3121025"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5" name="TextBox 10"/>
          <p:cNvSpPr txBox="1">
            <a:spLocks noChangeArrowheads="1"/>
          </p:cNvSpPr>
          <p:nvPr/>
        </p:nvSpPr>
        <p:spPr bwMode="auto">
          <a:xfrm>
            <a:off x="585788" y="176213"/>
            <a:ext cx="383698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Geneva"/>
                <a:cs typeface="Geneva"/>
              </a:defRPr>
            </a:lvl1pPr>
            <a:lvl2pPr marL="742950" indent="-285750">
              <a:defRPr>
                <a:solidFill>
                  <a:schemeClr val="tx1"/>
                </a:solidFill>
                <a:latin typeface="Calibri" panose="020F0502020204030204" pitchFamily="34" charset="0"/>
                <a:ea typeface="Geneva"/>
                <a:cs typeface="Geneva"/>
              </a:defRPr>
            </a:lvl2pPr>
            <a:lvl3pPr marL="1143000" indent="-228600">
              <a:defRPr>
                <a:solidFill>
                  <a:schemeClr val="tx1"/>
                </a:solidFill>
                <a:latin typeface="Calibri" panose="020F0502020204030204" pitchFamily="34" charset="0"/>
                <a:ea typeface="Geneva"/>
                <a:cs typeface="Geneva"/>
              </a:defRPr>
            </a:lvl3pPr>
            <a:lvl4pPr marL="1600200" indent="-228600">
              <a:defRPr>
                <a:solidFill>
                  <a:schemeClr val="tx1"/>
                </a:solidFill>
                <a:latin typeface="Calibri" panose="020F0502020204030204" pitchFamily="34" charset="0"/>
                <a:ea typeface="Geneva"/>
                <a:cs typeface="Geneva"/>
              </a:defRPr>
            </a:lvl4pPr>
            <a:lvl5pPr marL="2057400" indent="-228600">
              <a:defRPr>
                <a:solidFill>
                  <a:schemeClr val="tx1"/>
                </a:solidFill>
                <a:latin typeface="Calibri" panose="020F0502020204030204" pitchFamily="34" charset="0"/>
                <a:ea typeface="Geneva"/>
                <a:cs typeface="Geneva"/>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Geneva"/>
                <a:cs typeface="Geneva"/>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Geneva"/>
                <a:cs typeface="Geneva"/>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Geneva"/>
                <a:cs typeface="Geneva"/>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Geneva"/>
                <a:cs typeface="Geneva"/>
              </a:defRPr>
            </a:lvl9pPr>
          </a:lstStyle>
          <a:p>
            <a:endParaRPr lang="en-GB" altLang="en-US"/>
          </a:p>
        </p:txBody>
      </p:sp>
      <p:pic>
        <p:nvPicPr>
          <p:cNvPr id="61448" name="Picture 4"/>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4741863" y="2084394"/>
            <a:ext cx="3163887"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title"/>
          </p:nvPr>
        </p:nvSpPr>
        <p:spPr/>
        <p:txBody>
          <a:bodyPr/>
          <a:lstStyle/>
          <a:p>
            <a:pPr algn="l"/>
            <a:r>
              <a:rPr lang="en-GB" b="1" dirty="0" smtClean="0">
                <a:solidFill>
                  <a:srgbClr val="7030A0"/>
                </a:solidFill>
              </a:rPr>
              <a:t>What is a stroke?</a:t>
            </a:r>
            <a:endParaRPr lang="en-GB" b="1" dirty="0">
              <a:solidFill>
                <a:srgbClr val="7030A0"/>
              </a:solidFill>
            </a:endParaRPr>
          </a:p>
        </p:txBody>
      </p:sp>
    </p:spTree>
    <p:extLst>
      <p:ext uri="{BB962C8B-B14F-4D97-AF65-F5344CB8AC3E}">
        <p14:creationId xmlns:p14="http://schemas.microsoft.com/office/powerpoint/2010/main" val="22840634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Do you know the FAST test?</a:t>
            </a:r>
            <a:endParaRPr lang="en-GB" b="1" dirty="0">
              <a:solidFill>
                <a:srgbClr val="7030A0"/>
              </a:solidFill>
            </a:endParaRPr>
          </a:p>
        </p:txBody>
      </p:sp>
      <p:pic>
        <p:nvPicPr>
          <p:cNvPr id="4098" name="Picture 2" descr="M:\Communications\Digital and Content Programme\Graphic Design files\2017_18\Marketing and External Affairs\JN 1718.319 - FAST Campaign\JN 1718.319g - Social media images\Image only\JN 1718.319g - FAST CWMP - 1200x630px-4.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114425" y="1446205"/>
            <a:ext cx="6915150" cy="4240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4310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Title 3"/>
          <p:cNvSpPr>
            <a:spLocks noGrp="1"/>
          </p:cNvSpPr>
          <p:nvPr>
            <p:ph type="title"/>
          </p:nvPr>
        </p:nvSpPr>
        <p:spPr/>
        <p:txBody>
          <a:bodyPr/>
          <a:lstStyle/>
          <a:p>
            <a:pPr algn="l"/>
            <a:r>
              <a:rPr lang="en-GB" b="1" dirty="0">
                <a:solidFill>
                  <a:srgbClr val="7030A0"/>
                </a:solidFill>
              </a:rPr>
              <a:t>Other signs of stroke</a:t>
            </a:r>
            <a:endParaRPr lang="en-GB" altLang="en-US" b="1" dirty="0" smtClean="0">
              <a:solidFill>
                <a:srgbClr val="7030A0"/>
              </a:solidFill>
              <a:latin typeface="Arial" panose="020B0604020202020204" pitchFamily="34" charset="0"/>
              <a:ea typeface="Geneva"/>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lvl="1">
              <a:spcBef>
                <a:spcPct val="20000"/>
              </a:spcBef>
              <a:defRPr/>
            </a:pPr>
            <a:r>
              <a:rPr lang="en-GB" altLang="en-US" dirty="0">
                <a:ea typeface="Geneva" charset="0"/>
                <a:cs typeface="Arial"/>
              </a:rPr>
              <a:t>Sudden weakness or numbness on one side.</a:t>
            </a:r>
            <a:br>
              <a:rPr lang="en-GB" altLang="en-US" dirty="0">
                <a:ea typeface="Geneva" charset="0"/>
                <a:cs typeface="Arial"/>
              </a:rPr>
            </a:br>
            <a:endParaRPr lang="en-GB" altLang="en-US" dirty="0">
              <a:ea typeface="Geneva" charset="0"/>
              <a:cs typeface="Arial"/>
            </a:endParaRPr>
          </a:p>
          <a:p>
            <a:pPr lvl="1">
              <a:spcBef>
                <a:spcPct val="20000"/>
              </a:spcBef>
              <a:defRPr/>
            </a:pPr>
            <a:r>
              <a:rPr lang="en-GB" altLang="en-US" dirty="0">
                <a:ea typeface="Geneva" charset="0"/>
                <a:cs typeface="Arial"/>
              </a:rPr>
              <a:t>Difficulty finding words or speaking in clear sentences.</a:t>
            </a:r>
            <a:br>
              <a:rPr lang="en-GB" altLang="en-US" dirty="0">
                <a:ea typeface="Geneva" charset="0"/>
                <a:cs typeface="Arial"/>
              </a:rPr>
            </a:br>
            <a:endParaRPr lang="en-GB" altLang="en-US" dirty="0">
              <a:ea typeface="Geneva" charset="0"/>
              <a:cs typeface="Arial"/>
            </a:endParaRPr>
          </a:p>
          <a:p>
            <a:pPr lvl="1">
              <a:spcBef>
                <a:spcPct val="20000"/>
              </a:spcBef>
              <a:defRPr/>
            </a:pPr>
            <a:r>
              <a:rPr lang="en-GB" altLang="en-US" dirty="0">
                <a:ea typeface="Geneva" charset="0"/>
                <a:cs typeface="Arial"/>
              </a:rPr>
              <a:t>Sudden blurred vision or loss of sight in one or both eyes.</a:t>
            </a:r>
            <a:br>
              <a:rPr lang="en-GB" altLang="en-US" dirty="0">
                <a:ea typeface="Geneva" charset="0"/>
                <a:cs typeface="Arial"/>
              </a:rPr>
            </a:br>
            <a:endParaRPr lang="en-GB" altLang="en-US" dirty="0">
              <a:ea typeface="Geneva" charset="0"/>
              <a:cs typeface="Arial"/>
            </a:endParaRPr>
          </a:p>
          <a:p>
            <a:pPr lvl="1">
              <a:spcBef>
                <a:spcPct val="20000"/>
              </a:spcBef>
              <a:defRPr/>
            </a:pPr>
            <a:r>
              <a:rPr lang="en-GB" altLang="en-US" dirty="0">
                <a:ea typeface="Geneva" charset="0"/>
                <a:cs typeface="Arial"/>
              </a:rPr>
              <a:t>Sudden memory loss or confusion and dizziness, or a sudden fall.</a:t>
            </a:r>
            <a:br>
              <a:rPr lang="en-GB" altLang="en-US" dirty="0">
                <a:ea typeface="Geneva" charset="0"/>
                <a:cs typeface="Arial"/>
              </a:rPr>
            </a:br>
            <a:endParaRPr lang="en-GB" altLang="en-US" dirty="0">
              <a:ea typeface="Geneva" charset="0"/>
              <a:cs typeface="Arial"/>
            </a:endParaRPr>
          </a:p>
          <a:p>
            <a:pPr lvl="1">
              <a:spcBef>
                <a:spcPct val="20000"/>
              </a:spcBef>
              <a:defRPr/>
            </a:pPr>
            <a:r>
              <a:rPr lang="en-GB" altLang="en-US" dirty="0">
                <a:ea typeface="Geneva" charset="0"/>
                <a:cs typeface="Arial"/>
              </a:rPr>
              <a:t>A sudden, severe headache.</a:t>
            </a:r>
            <a:endParaRPr lang="en-GB" dirty="0">
              <a:ea typeface="Geneva" charset="0"/>
              <a:cs typeface="Arial"/>
            </a:endParaRPr>
          </a:p>
          <a:p>
            <a:endParaRPr lang="en-GB" dirty="0"/>
          </a:p>
        </p:txBody>
      </p:sp>
    </p:spTree>
    <p:extLst>
      <p:ext uri="{BB962C8B-B14F-4D97-AF65-F5344CB8AC3E}">
        <p14:creationId xmlns:p14="http://schemas.microsoft.com/office/powerpoint/2010/main" val="2170346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Stroke Risk Factors</a:t>
            </a:r>
            <a:endParaRPr lang="en-GB"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GB" dirty="0" smtClean="0"/>
              <a:t>Lifestyle</a:t>
            </a:r>
          </a:p>
          <a:p>
            <a:r>
              <a:rPr lang="en-GB" dirty="0" smtClean="0"/>
              <a:t>Age</a:t>
            </a:r>
          </a:p>
          <a:p>
            <a:r>
              <a:rPr lang="en-GB" dirty="0" smtClean="0"/>
              <a:t>Family History</a:t>
            </a:r>
          </a:p>
          <a:p>
            <a:r>
              <a:rPr lang="en-GB" dirty="0" smtClean="0"/>
              <a:t>Ethnicity</a:t>
            </a:r>
          </a:p>
          <a:p>
            <a:r>
              <a:rPr lang="en-GB" dirty="0" smtClean="0"/>
              <a:t>High Blood Pressure</a:t>
            </a:r>
          </a:p>
          <a:p>
            <a:r>
              <a:rPr lang="en-GB" dirty="0" smtClean="0"/>
              <a:t>Atrial fibrillation</a:t>
            </a:r>
          </a:p>
          <a:p>
            <a:r>
              <a:rPr lang="en-GB" dirty="0" smtClean="0"/>
              <a:t>Diabetes and pre-diabetes</a:t>
            </a:r>
          </a:p>
          <a:p>
            <a:r>
              <a:rPr lang="en-GB" dirty="0" smtClean="0"/>
              <a:t>High cholesterol</a:t>
            </a:r>
            <a:endParaRPr lang="en-GB" dirty="0"/>
          </a:p>
        </p:txBody>
      </p:sp>
    </p:spTree>
    <p:extLst>
      <p:ext uri="{BB962C8B-B14F-4D97-AF65-F5344CB8AC3E}">
        <p14:creationId xmlns:p14="http://schemas.microsoft.com/office/powerpoint/2010/main" val="4138698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Effects of stroke</a:t>
            </a:r>
            <a:endParaRPr lang="en-GB" b="1" dirty="0">
              <a:solidFill>
                <a:srgbClr val="7030A0"/>
              </a:solidFill>
            </a:endParaRPr>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242076" y="1600200"/>
            <a:ext cx="6659848" cy="4525963"/>
          </a:xfrm>
          <a:prstGeom prst="rect">
            <a:avLst/>
          </a:prstGeom>
        </p:spPr>
      </p:pic>
    </p:spTree>
    <p:extLst>
      <p:ext uri="{BB962C8B-B14F-4D97-AF65-F5344CB8AC3E}">
        <p14:creationId xmlns:p14="http://schemas.microsoft.com/office/powerpoint/2010/main" val="1457322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Vision after Stroke</a:t>
            </a:r>
            <a:endParaRPr lang="en-GB" b="1" dirty="0">
              <a:solidFill>
                <a:srgbClr val="7030A0"/>
              </a:solidFill>
            </a:endParaRPr>
          </a:p>
        </p:txBody>
      </p:sp>
      <p:sp>
        <p:nvSpPr>
          <p:cNvPr id="3" name="Content Placeholder 2"/>
          <p:cNvSpPr>
            <a:spLocks noGrp="1"/>
          </p:cNvSpPr>
          <p:nvPr>
            <p:ph idx="1"/>
          </p:nvPr>
        </p:nvSpPr>
        <p:spPr/>
        <p:txBody>
          <a:bodyPr/>
          <a:lstStyle/>
          <a:p>
            <a:r>
              <a:rPr lang="en-GB" dirty="0" smtClean="0"/>
              <a:t>About 60% of stroke survivors have visual problems after a stroke.</a:t>
            </a:r>
          </a:p>
          <a:p>
            <a:r>
              <a:rPr lang="en-GB" dirty="0" smtClean="0"/>
              <a:t>Reduces to around 20% after three months.</a:t>
            </a:r>
          </a:p>
          <a:p>
            <a:r>
              <a:rPr lang="en-GB" dirty="0" smtClean="0"/>
              <a:t>This means over 13,000 people in Wales.</a:t>
            </a:r>
          </a:p>
          <a:p>
            <a:r>
              <a:rPr lang="en-GB" dirty="0" smtClean="0"/>
              <a:t>Visual problems can vary between different stroke survivors depending on their stroke.</a:t>
            </a:r>
            <a:endParaRPr lang="en-GB" dirty="0"/>
          </a:p>
        </p:txBody>
      </p:sp>
    </p:spTree>
    <p:extLst>
      <p:ext uri="{BB962C8B-B14F-4D97-AF65-F5344CB8AC3E}">
        <p14:creationId xmlns:p14="http://schemas.microsoft.com/office/powerpoint/2010/main" val="103973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7030A0"/>
                </a:solidFill>
              </a:rPr>
              <a:t>Vision after Stroke</a:t>
            </a:r>
            <a:endParaRPr lang="en-GB" b="1" dirty="0">
              <a:solidFill>
                <a:srgbClr val="7030A0"/>
              </a:solidFill>
            </a:endParaRPr>
          </a:p>
        </p:txBody>
      </p:sp>
      <p:sp>
        <p:nvSpPr>
          <p:cNvPr id="3" name="Content Placeholder 2"/>
          <p:cNvSpPr>
            <a:spLocks noGrp="1"/>
          </p:cNvSpPr>
          <p:nvPr>
            <p:ph idx="1"/>
          </p:nvPr>
        </p:nvSpPr>
        <p:spPr/>
        <p:txBody>
          <a:bodyPr>
            <a:normAutofit/>
          </a:bodyPr>
          <a:lstStyle/>
          <a:p>
            <a:pPr>
              <a:spcAft>
                <a:spcPts val="2400"/>
              </a:spcAft>
            </a:pPr>
            <a:r>
              <a:rPr lang="en-GB" dirty="0"/>
              <a:t>Central vision </a:t>
            </a:r>
            <a:r>
              <a:rPr lang="en-GB" dirty="0" smtClean="0"/>
              <a:t>loss</a:t>
            </a:r>
            <a:endParaRPr lang="en-GB" dirty="0"/>
          </a:p>
          <a:p>
            <a:pPr>
              <a:spcAft>
                <a:spcPts val="2400"/>
              </a:spcAft>
            </a:pPr>
            <a:r>
              <a:rPr lang="en-GB" dirty="0" smtClean="0"/>
              <a:t>Visual </a:t>
            </a:r>
            <a:r>
              <a:rPr lang="en-GB" dirty="0"/>
              <a:t>field </a:t>
            </a:r>
            <a:r>
              <a:rPr lang="en-GB" dirty="0" smtClean="0"/>
              <a:t>loss</a:t>
            </a:r>
            <a:endParaRPr lang="en-GB" dirty="0"/>
          </a:p>
          <a:p>
            <a:pPr>
              <a:spcAft>
                <a:spcPts val="2400"/>
              </a:spcAft>
            </a:pPr>
            <a:r>
              <a:rPr lang="en-GB" dirty="0" smtClean="0"/>
              <a:t>Problems </a:t>
            </a:r>
            <a:r>
              <a:rPr lang="en-GB" dirty="0"/>
              <a:t>with the nerves controlling eye </a:t>
            </a:r>
            <a:r>
              <a:rPr lang="en-GB" dirty="0" smtClean="0"/>
              <a:t>movement</a:t>
            </a:r>
            <a:endParaRPr lang="en-GB" dirty="0"/>
          </a:p>
          <a:p>
            <a:pPr>
              <a:spcAft>
                <a:spcPts val="2400"/>
              </a:spcAft>
            </a:pPr>
            <a:r>
              <a:rPr lang="en-GB" dirty="0"/>
              <a:t>Visual processing problems </a:t>
            </a:r>
            <a:endParaRPr lang="en-GB" dirty="0" smtClean="0"/>
          </a:p>
        </p:txBody>
      </p:sp>
    </p:spTree>
    <p:extLst>
      <p:ext uri="{BB962C8B-B14F-4D97-AF65-F5344CB8AC3E}">
        <p14:creationId xmlns:p14="http://schemas.microsoft.com/office/powerpoint/2010/main" val="1413024811"/>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194</TotalTime>
  <Words>2399</Words>
  <Application>Microsoft Macintosh PowerPoint</Application>
  <PresentationFormat>On-screen Show (4:3)</PresentationFormat>
  <Paragraphs>232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vt:lpstr>
      <vt:lpstr>Stroke and Vision</vt:lpstr>
      <vt:lpstr>Stroke Survivors in Wales</vt:lpstr>
      <vt:lpstr>What is a stroke?</vt:lpstr>
      <vt:lpstr>Do you know the FAST test?</vt:lpstr>
      <vt:lpstr>Other signs of stroke</vt:lpstr>
      <vt:lpstr>Stroke Risk Factors</vt:lpstr>
      <vt:lpstr>Effects of stroke</vt:lpstr>
      <vt:lpstr>Vision after Stroke</vt:lpstr>
      <vt:lpstr>Vision after Stroke</vt:lpstr>
      <vt:lpstr>Other sight problems</vt:lpstr>
      <vt:lpstr>Impact of sight loss after stroke</vt:lpstr>
      <vt:lpstr>How do we help?</vt:lpstr>
      <vt:lpstr>Our other work</vt:lpstr>
      <vt:lpstr>PowerPoint Presentation</vt:lpstr>
    </vt:vector>
  </TitlesOfParts>
  <Company>Stroke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Stroke and Vision</dc:title>
  <dc:creator>Matthew O'Grady</dc:creator>
  <cp:lastModifiedBy>Rebecca Phillips</cp:lastModifiedBy>
  <cp:revision>17</cp:revision>
  <cp:lastPrinted>2018-09-13T15:26:27Z</cp:lastPrinted>
  <dcterms:created xsi:type="dcterms:W3CDTF">2018-09-12T14:50:37Z</dcterms:created>
  <dcterms:modified xsi:type="dcterms:W3CDTF">2018-09-13T16:12:44Z</dcterms:modified>
</cp:coreProperties>
</file>