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78" r:id="rId6"/>
    <p:sldId id="279" r:id="rId7"/>
    <p:sldId id="281" r:id="rId8"/>
    <p:sldId id="280" r:id="rId9"/>
    <p:sldId id="282" r:id="rId10"/>
    <p:sldId id="283" r:id="rId11"/>
    <p:sldId id="285" r:id="rId12"/>
    <p:sldId id="290" r:id="rId13"/>
    <p:sldId id="286" r:id="rId14"/>
    <p:sldId id="284" r:id="rId15"/>
    <p:sldId id="287" r:id="rId16"/>
    <p:sldId id="288" r:id="rId17"/>
    <p:sldId id="289" r:id="rId18"/>
    <p:sldId id="291" r:id="rId19"/>
    <p:sldId id="292" r:id="rId20"/>
  </p:sldIdLst>
  <p:sldSz cx="11522075" cy="6480175"/>
  <p:notesSz cx="6797675" cy="9926638"/>
  <p:defaultTex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0" autoAdjust="0"/>
  </p:normalViewPr>
  <p:slideViewPr>
    <p:cSldViewPr showGuides="1">
      <p:cViewPr>
        <p:scale>
          <a:sx n="70" d="100"/>
          <a:sy n="70" d="100"/>
        </p:scale>
        <p:origin x="-3808" y="-1560"/>
      </p:cViewPr>
      <p:guideLst>
        <p:guide orient="horz" pos="2041"/>
        <p:guide pos="3629"/>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E9C0F50-2776-4773-9B0A-10A586F4D6E9}" type="datetimeFigureOut">
              <a:rPr lang="en-GB" smtClean="0"/>
              <a:t>14/09/18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E5F0E2-9D8B-470E-B4BE-1D2A2CED8184}" type="slidenum">
              <a:rPr lang="en-GB" smtClean="0"/>
              <a:t>‹#›</a:t>
            </a:fld>
            <a:endParaRPr lang="en-GB"/>
          </a:p>
        </p:txBody>
      </p:sp>
    </p:spTree>
    <p:extLst>
      <p:ext uri="{BB962C8B-B14F-4D97-AF65-F5344CB8AC3E}">
        <p14:creationId xmlns:p14="http://schemas.microsoft.com/office/powerpoint/2010/main" val="230906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C57B7C-63AA-4C7A-966F-91A258369E61}" type="datetimeFigureOut">
              <a:rPr lang="en-GB" smtClean="0"/>
              <a:t>14/09/18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681EA8-CB14-4E12-8F4B-D7780FCF9BF7}" type="slidenum">
              <a:rPr lang="en-GB" smtClean="0"/>
              <a:t>‹#›</a:t>
            </a:fld>
            <a:endParaRPr lang="en-GB"/>
          </a:p>
        </p:txBody>
      </p:sp>
    </p:spTree>
    <p:extLst>
      <p:ext uri="{BB962C8B-B14F-4D97-AF65-F5344CB8AC3E}">
        <p14:creationId xmlns:p14="http://schemas.microsoft.com/office/powerpoint/2010/main" val="2940852121"/>
      </p:ext>
    </p:extLst>
  </p:cSld>
  <p:clrMap bg1="lt1" tx1="dk1" bg2="lt2" tx2="dk2" accent1="accent1" accent2="accent2" accent3="accent3" accent4="accent4" accent5="accent5" accent6="accent6" hlink="hlink" folHlink="folHlink"/>
  <p:notesStyle>
    <a:lvl1pPr marL="0" algn="l" defTabSz="1152144" rtl="0" eaLnBrk="1" latinLnBrk="0" hangingPunct="1">
      <a:defRPr sz="1500" kern="1200">
        <a:solidFill>
          <a:schemeClr val="tx1"/>
        </a:solidFill>
        <a:latin typeface="+mn-lt"/>
        <a:ea typeface="+mn-ea"/>
        <a:cs typeface="+mn-cs"/>
      </a:defRPr>
    </a:lvl1pPr>
    <a:lvl2pPr marL="576072" algn="l" defTabSz="1152144" rtl="0" eaLnBrk="1" latinLnBrk="0" hangingPunct="1">
      <a:defRPr sz="1500" kern="1200">
        <a:solidFill>
          <a:schemeClr val="tx1"/>
        </a:solidFill>
        <a:latin typeface="+mn-lt"/>
        <a:ea typeface="+mn-ea"/>
        <a:cs typeface="+mn-cs"/>
      </a:defRPr>
    </a:lvl2pPr>
    <a:lvl3pPr marL="1152144" algn="l" defTabSz="1152144" rtl="0" eaLnBrk="1" latinLnBrk="0" hangingPunct="1">
      <a:defRPr sz="1500" kern="1200">
        <a:solidFill>
          <a:schemeClr val="tx1"/>
        </a:solidFill>
        <a:latin typeface="+mn-lt"/>
        <a:ea typeface="+mn-ea"/>
        <a:cs typeface="+mn-cs"/>
      </a:defRPr>
    </a:lvl3pPr>
    <a:lvl4pPr marL="1728216" algn="l" defTabSz="1152144" rtl="0" eaLnBrk="1" latinLnBrk="0" hangingPunct="1">
      <a:defRPr sz="1500" kern="1200">
        <a:solidFill>
          <a:schemeClr val="tx1"/>
        </a:solidFill>
        <a:latin typeface="+mn-lt"/>
        <a:ea typeface="+mn-ea"/>
        <a:cs typeface="+mn-cs"/>
      </a:defRPr>
    </a:lvl4pPr>
    <a:lvl5pPr marL="2304288" algn="l" defTabSz="1152144" rtl="0" eaLnBrk="1" latinLnBrk="0" hangingPunct="1">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1</a:t>
            </a:fld>
            <a:endParaRPr lang="en-GB"/>
          </a:p>
        </p:txBody>
      </p:sp>
    </p:spTree>
    <p:extLst>
      <p:ext uri="{BB962C8B-B14F-4D97-AF65-F5344CB8AC3E}">
        <p14:creationId xmlns:p14="http://schemas.microsoft.com/office/powerpoint/2010/main" val="375786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to support people with</a:t>
            </a:r>
            <a:r>
              <a:rPr lang="en-GB" baseline="0" dirty="0" smtClean="0"/>
              <a:t> both conditions to be as independent and active as possible</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10</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2 years unless advised otherwise – people with dementia can have eye tests and there are things that can be done </a:t>
            </a:r>
          </a:p>
          <a:p>
            <a:r>
              <a:rPr lang="en-GB" dirty="0" smtClean="0"/>
              <a:t>Adapt the environment – remove trip hazards,</a:t>
            </a:r>
            <a:r>
              <a:rPr lang="en-GB" baseline="0" dirty="0" smtClean="0"/>
              <a:t> appropriate signage (good contrast and consistent), avoid reflective and patterned surfaces, </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11</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a home visit</a:t>
            </a:r>
          </a:p>
          <a:p>
            <a:r>
              <a:rPr lang="en-GB" dirty="0" smtClean="0"/>
              <a:t>Advise optician of any changes </a:t>
            </a:r>
          </a:p>
          <a:p>
            <a:r>
              <a:rPr lang="en-GB" dirty="0" smtClean="0"/>
              <a:t>Use someone you trust</a:t>
            </a:r>
          </a:p>
          <a:p>
            <a:r>
              <a:rPr lang="en-GB" dirty="0" smtClean="0"/>
              <a:t>A range of things to adapt</a:t>
            </a:r>
            <a:r>
              <a:rPr lang="en-GB" baseline="0" dirty="0" smtClean="0"/>
              <a:t> the eye test</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12</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Gentle</a:t>
            </a:r>
            <a:r>
              <a:rPr lang="en-GB" baseline="0" dirty="0" smtClean="0"/>
              <a:t> touch or saying their name</a:t>
            </a:r>
          </a:p>
          <a:p>
            <a:r>
              <a:rPr lang="en-GB" baseline="0" dirty="0" smtClean="0"/>
              <a:t>Think about any other factors e.g. background noise or distractions, any other conditions – hearing loss</a:t>
            </a:r>
          </a:p>
          <a:p>
            <a:r>
              <a:rPr lang="en-GB" baseline="0" dirty="0" smtClean="0"/>
              <a:t>Stick to one idea or question at a time</a:t>
            </a:r>
          </a:p>
          <a:p>
            <a:r>
              <a:rPr lang="en-GB" baseline="0" dirty="0" smtClean="0"/>
              <a:t>Give the person plenty of time to take in what you’ve said and respond – OWL – Observe, Wait, Listen</a:t>
            </a:r>
          </a:p>
          <a:p>
            <a:r>
              <a:rPr lang="en-GB" baseline="0" dirty="0" smtClean="0"/>
              <a:t>Ask if guidance is needed</a:t>
            </a:r>
          </a:p>
          <a:p>
            <a:r>
              <a:rPr lang="en-GB" baseline="0" dirty="0" smtClean="0"/>
              <a:t>Braille, audio, large print</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13</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Technology isn’t for everyone but some people living with dementia and sight loss find technology beneficial</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14</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15</a:t>
            </a:fld>
            <a:endParaRPr lang="en-GB"/>
          </a:p>
        </p:txBody>
      </p:sp>
    </p:spTree>
    <p:extLst>
      <p:ext uri="{BB962C8B-B14F-4D97-AF65-F5344CB8AC3E}">
        <p14:creationId xmlns:p14="http://schemas.microsoft.com/office/powerpoint/2010/main" val="355344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81EA8-CB14-4E12-8F4B-D7780FCF9BF7}" type="slidenum">
              <a:rPr lang="en-GB" smtClean="0"/>
              <a:t>2</a:t>
            </a:fld>
            <a:endParaRPr lang="en-GB"/>
          </a:p>
        </p:txBody>
      </p:sp>
    </p:spTree>
    <p:extLst>
      <p:ext uri="{BB962C8B-B14F-4D97-AF65-F5344CB8AC3E}">
        <p14:creationId xmlns:p14="http://schemas.microsoft.com/office/powerpoint/2010/main" val="301970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Dementia occurs when the brain is damaged by a disease such as Alzheimer’s disease</a:t>
            </a:r>
          </a:p>
          <a:p>
            <a:r>
              <a:rPr lang="en-GB" dirty="0" smtClean="0"/>
              <a:t>The symptoms someone experiences will depend on the parts of the brain and that are damaged and the type of dementia the person has.</a:t>
            </a:r>
          </a:p>
          <a:p>
            <a:r>
              <a:rPr lang="en-GB" dirty="0" smtClean="0"/>
              <a:t>Symptoms will be unique to the person but can include:</a:t>
            </a:r>
          </a:p>
          <a:p>
            <a:pPr marL="285750" indent="-285750">
              <a:buFont typeface="Arial" charset="0"/>
              <a:buChar char="•"/>
            </a:pPr>
            <a:r>
              <a:rPr lang="en-GB" dirty="0" smtClean="0"/>
              <a:t>Problems recalling things that happened recently (memory loss)</a:t>
            </a:r>
          </a:p>
          <a:p>
            <a:pPr marL="285750" indent="-285750">
              <a:buFont typeface="Arial" charset="0"/>
              <a:buChar char="•"/>
            </a:pPr>
            <a:r>
              <a:rPr lang="en-GB" dirty="0" smtClean="0"/>
              <a:t>Struggling with a familiar daily task such as managing finances (difficulties thinking things through and planning)</a:t>
            </a:r>
          </a:p>
          <a:p>
            <a:pPr marL="285750" indent="-285750">
              <a:buFont typeface="Arial" charset="0"/>
              <a:buChar char="•"/>
            </a:pPr>
            <a:r>
              <a:rPr lang="en-GB" dirty="0" smtClean="0"/>
              <a:t>Difficulty finding the right word (language)</a:t>
            </a:r>
          </a:p>
          <a:p>
            <a:pPr marL="285750" indent="-285750">
              <a:buFont typeface="Arial" charset="0"/>
              <a:buChar char="•"/>
            </a:pPr>
            <a:r>
              <a:rPr lang="en-GB" dirty="0" smtClean="0"/>
              <a:t>Losing track of what date or time it is (</a:t>
            </a:r>
          </a:p>
          <a:p>
            <a:pPr marL="285750" indent="-285750">
              <a:buFont typeface="Arial" charset="0"/>
              <a:buChar char="•"/>
            </a:pPr>
            <a:r>
              <a:rPr lang="en-GB" dirty="0" smtClean="0"/>
              <a:t>Problems judging distances</a:t>
            </a:r>
          </a:p>
          <a:p>
            <a:pPr marL="285750" indent="-285750">
              <a:buFont typeface="Arial" charset="0"/>
              <a:buChar char="•"/>
            </a:pPr>
            <a:r>
              <a:rPr lang="en-GB" dirty="0" smtClean="0"/>
              <a:t>Mood changes e.g. becoming unusually sad or anxious</a:t>
            </a:r>
          </a:p>
          <a:p>
            <a:pPr marL="0" indent="0">
              <a:buFont typeface="Arial" charset="0"/>
              <a:buNone/>
            </a:pPr>
            <a:r>
              <a:rPr lang="en-GB" dirty="0" smtClean="0"/>
              <a:t>How</a:t>
            </a:r>
            <a:r>
              <a:rPr lang="en-GB" baseline="0" dirty="0" smtClean="0"/>
              <a:t> quickly dementia progresses will depend on the individual and can be influenced by a range of factors including age, type and lifestyle</a:t>
            </a:r>
            <a:endParaRPr lang="en-GB" dirty="0" smtClean="0"/>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3</a:t>
            </a:fld>
            <a:endParaRPr lang="en-GB"/>
          </a:p>
        </p:txBody>
      </p:sp>
    </p:spTree>
    <p:extLst>
      <p:ext uri="{BB962C8B-B14F-4D97-AF65-F5344CB8AC3E}">
        <p14:creationId xmlns:p14="http://schemas.microsoft.com/office/powerpoint/2010/main" val="313174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Alzheimer’s = most common. An abnormal protein surrounds brain cells and another protein damages their internal structure. In time, chemical connections between brain cells are lost and cells begin to die. Problems with day-to-day memory are often the first thing to be noticed.</a:t>
            </a:r>
          </a:p>
          <a:p>
            <a:r>
              <a:rPr lang="en-GB" dirty="0" smtClean="0"/>
              <a:t>Vascular</a:t>
            </a:r>
            <a:r>
              <a:rPr lang="en-GB" baseline="0" dirty="0" smtClean="0"/>
              <a:t> = </a:t>
            </a:r>
            <a:r>
              <a:rPr lang="en-GB" dirty="0" smtClean="0"/>
              <a:t>If the oxygen supply to the brain is reduced because of narrowing or blockage of blood vessels, some brain cells become damaged or die. This is what happens in vascular dementia. The symptoms can occur suddenly, following one large stroke. Or they can develop over time, because of a series of small strokes. Vascular dementia can also be caused by disease affecting the small blood vessels deep in the brain, known as subcortical vascular dementia. Many people have difficulties with problem-solving or planning, thinking quickly and concentrating. They may also have short periods when they get very confused.</a:t>
            </a:r>
          </a:p>
          <a:p>
            <a:r>
              <a:rPr lang="en-GB" dirty="0" smtClean="0"/>
              <a:t>Mixed = combination of dementias usually AD and </a:t>
            </a:r>
            <a:r>
              <a:rPr lang="en-GB" dirty="0" err="1" smtClean="0"/>
              <a:t>Vad</a:t>
            </a:r>
            <a:r>
              <a:rPr lang="en-GB" dirty="0" smtClean="0"/>
              <a:t>, symptoms will depend</a:t>
            </a:r>
            <a:r>
              <a:rPr lang="en-GB" baseline="0" dirty="0" smtClean="0"/>
              <a:t> on types of dementia,</a:t>
            </a:r>
          </a:p>
          <a:p>
            <a:r>
              <a:rPr lang="en-GB" baseline="0" dirty="0" smtClean="0"/>
              <a:t>DLB = </a:t>
            </a:r>
            <a:r>
              <a:rPr lang="en-GB" dirty="0" smtClean="0"/>
              <a:t>involves tiny abnormal structures (Lewy bodies) forming inside brain cells. They disrupt the chemistry of the brain and lead to the death of brain cells. Early symptoms can include alertness that varies over the course of the day, hallucinations, and difficulties judging distances. Closely related to Parkinson’s</a:t>
            </a:r>
          </a:p>
          <a:p>
            <a:r>
              <a:rPr lang="en-GB" dirty="0" smtClean="0"/>
              <a:t>FTD = In frontotemporal dementia, the front and side parts of the brain are damaged. Clumps of abnormal proteins form inside brain cells, causing them to die. At first, changes in personality and behaviour may be the most obvious signs. Depending on which areas of the brain are damaged, the person may have difficulties with fluent speech or forget the meaning of words.</a:t>
            </a:r>
          </a:p>
          <a:p>
            <a:r>
              <a:rPr lang="en-GB" dirty="0" smtClean="0"/>
              <a:t>PCA</a:t>
            </a:r>
            <a:r>
              <a:rPr lang="en-GB" baseline="0" dirty="0" smtClean="0"/>
              <a:t> = </a:t>
            </a:r>
            <a:r>
              <a:rPr lang="en-GB" sz="1500" b="0" i="0" kern="1200" dirty="0" smtClean="0">
                <a:solidFill>
                  <a:schemeClr val="tx1"/>
                </a:solidFill>
                <a:effectLst/>
                <a:latin typeface="+mn-lt"/>
                <a:ea typeface="+mn-ea"/>
                <a:cs typeface="+mn-cs"/>
              </a:rPr>
              <a:t>tend to have a relatively well-preserved memory but experience problems with their vision, such as difficulty recognising faces and objects in pictures. They may also have problems with literacy and numeracy. These tasks are controlled by the back part of the brain, where the initial damage in PCA occurs.</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4</a:t>
            </a:fld>
            <a:endParaRPr lang="en-GB"/>
          </a:p>
        </p:txBody>
      </p:sp>
    </p:spTree>
    <p:extLst>
      <p:ext uri="{BB962C8B-B14F-4D97-AF65-F5344CB8AC3E}">
        <p14:creationId xmlns:p14="http://schemas.microsoft.com/office/powerpoint/2010/main" val="313174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Cataracts</a:t>
            </a:r>
          </a:p>
          <a:p>
            <a:r>
              <a:rPr lang="en-GB" dirty="0" smtClean="0"/>
              <a:t>Stroke</a:t>
            </a:r>
          </a:p>
          <a:p>
            <a:r>
              <a:rPr lang="en-GB" dirty="0" smtClean="0"/>
              <a:t>Sight loss in dementia caused by…</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5</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with dementia may have visual problems directly related to the dementia, but their eyes are healthy – especially perception problems</a:t>
            </a:r>
          </a:p>
          <a:p>
            <a:r>
              <a:rPr lang="en-GB" dirty="0" smtClean="0"/>
              <a:t>Lewy body dementias = DLB and PDD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6</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person with dementia experiences any of these it would be a good idea to have an eye</a:t>
            </a:r>
            <a:r>
              <a:rPr lang="en-GB" baseline="0" dirty="0" smtClean="0"/>
              <a:t> test</a:t>
            </a:r>
          </a:p>
          <a:p>
            <a:r>
              <a:rPr lang="en-GB" baseline="0" dirty="0" smtClean="0"/>
              <a:t>Sight loss is underdiagnosed in dementia due to ‘diagnostic overshadowing’ – everything attributed to dementia or not seen as worth bothering with ‘what difference will it make’</a:t>
            </a:r>
          </a:p>
          <a:p>
            <a:r>
              <a:rPr lang="en-GB" baseline="0" dirty="0" smtClean="0"/>
              <a:t>Prevalence of sight loss in dementia is higher than the overall population</a:t>
            </a:r>
          </a:p>
          <a:p>
            <a:r>
              <a:rPr lang="en-GB" baseline="0" dirty="0" smtClean="0"/>
              <a:t>Many cases of sight loss in dementia can be managed by wearing the correctly prescribed glasses </a:t>
            </a:r>
            <a:endParaRPr lang="en-GB" dirty="0" smtClean="0"/>
          </a:p>
          <a:p>
            <a:r>
              <a:rPr lang="en-GB" dirty="0" smtClean="0"/>
              <a:t>If someone has sight loss the following may be a sign of dementia</a:t>
            </a:r>
          </a:p>
          <a:p>
            <a:r>
              <a:rPr lang="en-GB" dirty="0" smtClean="0"/>
              <a:t>• becoming withdrawn or uncommunicative </a:t>
            </a:r>
          </a:p>
          <a:p>
            <a:r>
              <a:rPr lang="en-GB" dirty="0" smtClean="0"/>
              <a:t>• being clumsy or falling more </a:t>
            </a:r>
          </a:p>
          <a:p>
            <a:r>
              <a:rPr lang="en-GB" dirty="0" smtClean="0"/>
              <a:t>• having visual hallucinations </a:t>
            </a:r>
          </a:p>
          <a:p>
            <a:r>
              <a:rPr lang="en-GB" dirty="0" smtClean="0"/>
              <a:t>• holding things up close </a:t>
            </a:r>
          </a:p>
          <a:p>
            <a:r>
              <a:rPr lang="en-GB" dirty="0" smtClean="0"/>
              <a:t>• feeling confused and disorientated </a:t>
            </a:r>
          </a:p>
          <a:p>
            <a:r>
              <a:rPr lang="en-GB" dirty="0" smtClean="0"/>
              <a:t>• being startled by noises or people approaching. Some of the above may be due to dementia, but sight loss could be a contributory factor.</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7</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ea typeface="ＭＳ Ｐゴシック" pitchFamily="34" charset="-128"/>
              </a:rPr>
              <a:t>In dementia orientation, recall, recognition and judgement are made worse by sight loss</a:t>
            </a:r>
          </a:p>
          <a:p>
            <a:pPr eaLnBrk="1" hangingPunct="1"/>
            <a:r>
              <a:rPr lang="en-US" altLang="en-US" dirty="0" smtClean="0">
                <a:ea typeface="ＭＳ Ｐゴシック" pitchFamily="34" charset="-128"/>
              </a:rPr>
              <a:t>People with dementia and sight loss experience increased feelings of isolation and fear</a:t>
            </a:r>
          </a:p>
          <a:p>
            <a:pPr eaLnBrk="1" hangingPunct="1"/>
            <a:r>
              <a:rPr lang="en-US" altLang="en-US" dirty="0" smtClean="0">
                <a:ea typeface="ＭＳ Ｐゴシック" pitchFamily="34" charset="-128"/>
              </a:rPr>
              <a:t>Person’s ability to cope with either condition is made worse by the other</a:t>
            </a:r>
          </a:p>
          <a:p>
            <a:pPr eaLnBrk="1" hangingPunct="1"/>
            <a:r>
              <a:rPr lang="en-US" altLang="en-US" dirty="0" smtClean="0">
                <a:ea typeface="ＭＳ Ｐゴシック" pitchFamily="34" charset="-128"/>
              </a:rPr>
              <a:t>Traditional coping strategies </a:t>
            </a:r>
            <a:r>
              <a:rPr lang="en-US" altLang="en-US" dirty="0" err="1" smtClean="0">
                <a:ea typeface="ＭＳ Ｐゴシック" pitchFamily="34" charset="-128"/>
              </a:rPr>
              <a:t>eg</a:t>
            </a:r>
            <a:r>
              <a:rPr lang="en-US" altLang="en-US" dirty="0" smtClean="0">
                <a:ea typeface="ＭＳ Ｐゴシック" pitchFamily="34" charset="-128"/>
              </a:rPr>
              <a:t> using visual prompts for memory problems are not as effective.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Increased disorientation </a:t>
            </a:r>
            <a:r>
              <a:rPr lang="en-US" altLang="en-US" dirty="0" err="1" smtClean="0">
                <a:ea typeface="ＭＳ Ｐゴシック" pitchFamily="34" charset="-128"/>
              </a:rPr>
              <a:t>eg</a:t>
            </a:r>
            <a:r>
              <a:rPr lang="en-US" altLang="en-US" dirty="0" smtClean="0">
                <a:ea typeface="ＭＳ Ｐゴシック" pitchFamily="34" charset="-128"/>
              </a:rPr>
              <a:t> difficulties recalling time and surroundings, less able to use visual clues to orientate </a:t>
            </a:r>
            <a:r>
              <a:rPr lang="en-US" altLang="en-US" dirty="0" err="1" smtClean="0">
                <a:ea typeface="ＭＳ Ｐゴシック" pitchFamily="34" charset="-128"/>
              </a:rPr>
              <a:t>sekf</a:t>
            </a:r>
            <a:endParaRPr lang="en-US"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8</a:t>
            </a:fld>
            <a:endParaRPr lang="en-GB"/>
          </a:p>
        </p:txBody>
      </p:sp>
    </p:spTree>
    <p:extLst>
      <p:ext uri="{BB962C8B-B14F-4D97-AF65-F5344CB8AC3E}">
        <p14:creationId xmlns:p14="http://schemas.microsoft.com/office/powerpoint/2010/main" val="413249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DLB, Parkinson’s &amp;</a:t>
            </a:r>
            <a:r>
              <a:rPr lang="en-GB" baseline="0" dirty="0" smtClean="0"/>
              <a:t> </a:t>
            </a:r>
            <a:r>
              <a:rPr lang="en-GB" baseline="0" dirty="0" err="1" smtClean="0"/>
              <a:t>Alzheimers</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9</a:t>
            </a:fld>
            <a:endParaRPr lang="en-GB"/>
          </a:p>
        </p:txBody>
      </p:sp>
    </p:spTree>
    <p:extLst>
      <p:ext uri="{BB962C8B-B14F-4D97-AF65-F5344CB8AC3E}">
        <p14:creationId xmlns:p14="http://schemas.microsoft.com/office/powerpoint/2010/main" val="413249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055600"/>
            <a:ext cx="4700016" cy="4425696"/>
          </a:xfrm>
          <a:prstGeom prst="rect">
            <a:avLst/>
          </a:prstGeom>
        </p:spPr>
      </p:pic>
      <p:sp>
        <p:nvSpPr>
          <p:cNvPr id="2" name="Title 1"/>
          <p:cNvSpPr>
            <a:spLocks noGrp="1"/>
          </p:cNvSpPr>
          <p:nvPr>
            <p:ph type="ctrTitle"/>
          </p:nvPr>
        </p:nvSpPr>
        <p:spPr bwMode="gray">
          <a:xfrm>
            <a:off x="432000" y="2361600"/>
            <a:ext cx="3888877" cy="34677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r>
              <a:rPr lang="en-US" smtClean="0"/>
              <a:t>Click icon to add picture</a:t>
            </a:r>
            <a:endParaRPr lang="en-GB"/>
          </a:p>
        </p:txBody>
      </p:sp>
      <p:sp>
        <p:nvSpPr>
          <p:cNvPr id="3" name="Subtitle 2"/>
          <p:cNvSpPr>
            <a:spLocks noGrp="1"/>
          </p:cNvSpPr>
          <p:nvPr>
            <p:ph type="subTitle" idx="1"/>
          </p:nvPr>
        </p:nvSpPr>
        <p:spPr>
          <a:xfrm>
            <a:off x="4701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235773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912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8372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15" y="3175"/>
            <a:ext cx="3794760" cy="6477000"/>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29523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Tree>
    <p:extLst>
      <p:ext uri="{BB962C8B-B14F-4D97-AF65-F5344CB8AC3E}">
        <p14:creationId xmlns:p14="http://schemas.microsoft.com/office/powerpoint/2010/main" val="369078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r>
              <a:rPr lang="en-US" smtClean="0"/>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14691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3477599" y="2664447"/>
            <a:ext cx="8044476" cy="3816000"/>
          </a:xfrm>
        </p:spPr>
        <p:txBody>
          <a:bodyPr anchor="ctr"/>
          <a:lstStyle>
            <a:lvl1pPr algn="ctr">
              <a:defRPr/>
            </a:lvl1pPr>
          </a:lstStyle>
          <a:p>
            <a:r>
              <a:rPr lang="en-US" smtClean="0"/>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59999" y="817495"/>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7704000" y="817200"/>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320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3960000" y="4320207"/>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smtClean="0"/>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smtClean="0"/>
              <a:t>Click to edit Master text styles</a:t>
            </a:r>
          </a:p>
        </p:txBody>
      </p:sp>
      <p:sp>
        <p:nvSpPr>
          <p:cNvPr id="18" name="Chart Placeholder 17"/>
          <p:cNvSpPr>
            <a:spLocks noGrp="1"/>
          </p:cNvSpPr>
          <p:nvPr>
            <p:ph type="chart" sz="quarter" idx="19"/>
          </p:nvPr>
        </p:nvSpPr>
        <p:spPr>
          <a:xfrm>
            <a:off x="3960000" y="1473958"/>
            <a:ext cx="3457103" cy="2483893"/>
          </a:xfrm>
        </p:spPr>
        <p:txBody>
          <a:bodyPr anchor="ctr"/>
          <a:lstStyle>
            <a:lvl1pPr algn="ctr">
              <a:defRPr/>
            </a:lvl1pPr>
          </a:lstStyle>
          <a:p>
            <a:r>
              <a:rPr lang="en-US" smtClean="0"/>
              <a:t>Click icon to add chart</a:t>
            </a:r>
            <a:endParaRPr lang="en-GB"/>
          </a:p>
        </p:txBody>
      </p:sp>
      <p:sp>
        <p:nvSpPr>
          <p:cNvPr id="19" name="Chart Placeholder 17"/>
          <p:cNvSpPr>
            <a:spLocks noGrp="1"/>
          </p:cNvSpPr>
          <p:nvPr>
            <p:ph type="chart" sz="quarter" idx="20"/>
          </p:nvPr>
        </p:nvSpPr>
        <p:spPr>
          <a:xfrm>
            <a:off x="7848000" y="1472399"/>
            <a:ext cx="3469636" cy="4500673"/>
          </a:xfrm>
        </p:spPr>
        <p:txBody>
          <a:bodyPr anchor="t"/>
          <a:lstStyle>
            <a:lvl1pPr algn="l">
              <a:defRPr/>
            </a:lvl1pPr>
          </a:lstStyle>
          <a:p>
            <a:r>
              <a:rPr lang="en-US" smtClean="0"/>
              <a:t>Click icon to add chart</a:t>
            </a:r>
            <a:endParaRPr lang="en-GB" dirty="0"/>
          </a:p>
        </p:txBody>
      </p:sp>
    </p:spTree>
    <p:extLst>
      <p:ext uri="{BB962C8B-B14F-4D97-AF65-F5344CB8AC3E}">
        <p14:creationId xmlns:p14="http://schemas.microsoft.com/office/powerpoint/2010/main" val="47736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957" y="0"/>
            <a:ext cx="8046720" cy="6483096"/>
          </a:xfrm>
          <a:prstGeom prst="rect">
            <a:avLst/>
          </a:prstGeom>
        </p:spPr>
      </p:pic>
      <p:sp>
        <p:nvSpPr>
          <p:cNvPr id="10" name="Rectangle 9"/>
          <p:cNvSpPr/>
          <p:nvPr userDrawn="1"/>
        </p:nvSpPr>
        <p:spPr bwMode="gray">
          <a:xfrm>
            <a:off x="-2643"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440160"/>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11521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759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75355" y="0"/>
            <a:ext cx="8046720" cy="6483096"/>
          </a:xfrm>
          <a:prstGeom prst="rect">
            <a:avLst/>
          </a:prstGeom>
        </p:spPr>
      </p:pic>
      <p:sp>
        <p:nvSpPr>
          <p:cNvPr id="10" name="Rectangle 9"/>
          <p:cNvSpPr/>
          <p:nvPr userDrawn="1"/>
        </p:nvSpPr>
        <p:spPr bwMode="gray">
          <a:xfrm>
            <a:off x="0" y="0"/>
            <a:ext cx="3477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1152119"/>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3953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0"/>
            <a:ext cx="4701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599" y="0"/>
            <a:ext cx="6820475" cy="4480560"/>
          </a:xfrm>
          <a:prstGeom prst="rect">
            <a:avLst/>
          </a:prstGeom>
        </p:spPr>
      </p:pic>
      <p:sp>
        <p:nvSpPr>
          <p:cNvPr id="2" name="Title 1"/>
          <p:cNvSpPr>
            <a:spLocks noGrp="1"/>
          </p:cNvSpPr>
          <p:nvPr>
            <p:ph type="ctrTitle"/>
          </p:nvPr>
        </p:nvSpPr>
        <p:spPr bwMode="gray">
          <a:xfrm>
            <a:off x="432000" y="370800"/>
            <a:ext cx="3888877" cy="54585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701600" y="3744174"/>
            <a:ext cx="2736000"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166689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5677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dirty="0" smtClean="0"/>
              <a:t>Presentation title 14/16pt</a:t>
            </a:r>
            <a:endParaRPr lang="en-GB" dirty="0"/>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0FDA4A6D-DED9-42C5-A648-700287CA7BAB}" type="slidenum">
              <a:rPr lang="en-GB" smtClean="0"/>
              <a:pPr/>
              <a:t>‹#›</a:t>
            </a:fld>
            <a:endParaRPr lang="en-GB" dirty="0"/>
          </a:p>
        </p:txBody>
      </p:sp>
      <p:sp>
        <p:nvSpPr>
          <p:cNvPr id="9"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9982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6556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444800" cy="6489372"/>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smtClean="0"/>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016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smtClean="0"/>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6"/>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0255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5037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0867300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791816"/>
            <a:ext cx="10369868" cy="576064"/>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32000" y="2700000"/>
            <a:ext cx="10369868" cy="2197172"/>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000" y="230781"/>
            <a:ext cx="2952773" cy="345010"/>
          </a:xfrm>
          <a:prstGeom prst="rect">
            <a:avLst/>
          </a:prstGeom>
        </p:spPr>
        <p:txBody>
          <a:bodyPr vert="horz" lIns="0" tIns="0" rIns="0" bIns="0" rtlCol="0" anchor="t" anchorCtr="0"/>
          <a:lstStyle>
            <a:lvl1pPr algn="l">
              <a:defRPr sz="1400" b="1">
                <a:solidFill>
                  <a:schemeClr val="bg2"/>
                </a:solidFill>
                <a:latin typeface="Arial" panose="020B0604020202020204" pitchFamily="34" charset="0"/>
                <a:cs typeface="Arial" panose="020B0604020202020204" pitchFamily="34" charset="0"/>
              </a:defRPr>
            </a:lvl1pPr>
          </a:lstStyle>
          <a:p>
            <a:r>
              <a:rPr lang="en-GB" smtClean="0"/>
              <a:t>Presentation title 14/16pt</a:t>
            </a:r>
            <a:endParaRPr lang="en-GB" dirty="0"/>
          </a:p>
        </p:txBody>
      </p:sp>
      <p:sp>
        <p:nvSpPr>
          <p:cNvPr id="6" name="Slide Number Placeholder 5"/>
          <p:cNvSpPr>
            <a:spLocks noGrp="1"/>
          </p:cNvSpPr>
          <p:nvPr>
            <p:ph type="sldNum" sz="quarter" idx="4"/>
          </p:nvPr>
        </p:nvSpPr>
        <p:spPr>
          <a:xfrm>
            <a:off x="432000" y="5857200"/>
            <a:ext cx="1405159" cy="479231"/>
          </a:xfrm>
          <a:prstGeom prst="rect">
            <a:avLst/>
          </a:prstGeom>
        </p:spPr>
        <p:txBody>
          <a:bodyPr vert="horz" lIns="0" tIns="0" rIns="0" bIns="0" rtlCol="0" anchor="t" anchorCtr="0"/>
          <a:lstStyle>
            <a:lvl1pPr algn="l">
              <a:lnSpc>
                <a:spcPts val="3600"/>
              </a:lnSpc>
              <a:defRPr sz="3600" b="0">
                <a:solidFill>
                  <a:schemeClr val="bg2"/>
                </a:solidFill>
                <a:latin typeface="Arial" panose="020B0604020202020204" pitchFamily="34" charset="0"/>
                <a:cs typeface="Arial" panose="020B0604020202020204" pitchFamily="34" charset="0"/>
              </a:defRPr>
            </a:lvl1pPr>
          </a:lstStyle>
          <a:p>
            <a:fld id="{0FDA4A6D-DED9-42C5-A648-700287CA7BAB}" type="slidenum">
              <a:rPr lang="en-GB" smtClean="0"/>
              <a:pPr/>
              <a:t>‹#›</a:t>
            </a:fld>
            <a:endParaRPr lang="en-GB" dirty="0"/>
          </a:p>
        </p:txBody>
      </p:sp>
    </p:spTree>
    <p:extLst>
      <p:ext uri="{BB962C8B-B14F-4D97-AF65-F5344CB8AC3E}">
        <p14:creationId xmlns:p14="http://schemas.microsoft.com/office/powerpoint/2010/main" val="8249508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8" r:id="rId4"/>
    <p:sldLayoutId id="2147483659" r:id="rId5"/>
    <p:sldLayoutId id="2147483660" r:id="rId6"/>
    <p:sldLayoutId id="2147483661" r:id="rId7"/>
    <p:sldLayoutId id="2147483650" r:id="rId8"/>
    <p:sldLayoutId id="2147483669" r:id="rId9"/>
    <p:sldLayoutId id="2147483662" r:id="rId10"/>
    <p:sldLayoutId id="2147483668" r:id="rId11"/>
    <p:sldLayoutId id="2147483666" r:id="rId12"/>
    <p:sldLayoutId id="2147483667" r:id="rId13"/>
    <p:sldLayoutId id="2147483670" r:id="rId14"/>
    <p:sldLayoutId id="2147483663" r:id="rId15"/>
    <p:sldLayoutId id="2147483664" r:id="rId16"/>
    <p:sldLayoutId id="2147483665" r:id="rId17"/>
  </p:sldLayoutIdLst>
  <p:hf hdr="0" dt="0"/>
  <p:txStyles>
    <p:titleStyle>
      <a:lvl1pPr algn="l" defTabSz="1152144" rtl="0" eaLnBrk="1" latinLnBrk="0" hangingPunct="1">
        <a:lnSpc>
          <a:spcPts val="3600"/>
        </a:lnSpc>
        <a:spcBef>
          <a:spcPct val="0"/>
        </a:spcBef>
        <a:buNone/>
        <a:defRPr sz="32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1152144" rtl="0" eaLnBrk="1" latinLnBrk="0" hangingPunct="1">
        <a:lnSpc>
          <a:spcPts val="2500"/>
        </a:lnSpc>
        <a:spcBef>
          <a:spcPts val="0"/>
        </a:spcBef>
        <a:spcAft>
          <a:spcPts val="1200"/>
        </a:spcAft>
        <a:buFont typeface="Arial" panose="020B0604020202020204" pitchFamily="34" charset="0"/>
        <a:buNone/>
        <a:defRPr sz="22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500"/>
        </a:lnSpc>
        <a:spcBef>
          <a:spcPts val="0"/>
        </a:spcBef>
        <a:spcAft>
          <a:spcPts val="1200"/>
        </a:spcAft>
        <a:buClr>
          <a:schemeClr val="accent1"/>
        </a:buClr>
        <a:buSzPct val="90000"/>
        <a:buFont typeface="Wingdings" panose="05000000000000000000" pitchFamily="2" charset="2"/>
        <a:buChar char=""/>
        <a:defRPr sz="22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500"/>
        </a:lnSpc>
        <a:spcBef>
          <a:spcPts val="0"/>
        </a:spcBef>
        <a:spcAft>
          <a:spcPts val="1200"/>
        </a:spcAft>
        <a:buClr>
          <a:schemeClr val="accent1"/>
        </a:buClr>
        <a:buSzPct val="110000"/>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emf"/><Relationship Id="rId7"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b="0" dirty="0" smtClean="0"/>
              <a:t>Dementia and Sight Loss</a:t>
            </a:r>
            <a:r>
              <a:rPr lang="en-GB" dirty="0" smtClean="0"/>
              <a:t/>
            </a:r>
            <a:br>
              <a:rPr lang="en-GB" dirty="0" smtClean="0"/>
            </a:b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Sue Phelps</a:t>
            </a:r>
          </a:p>
          <a:p>
            <a:r>
              <a:rPr lang="en-GB" dirty="0" smtClean="0"/>
              <a:t>Country Director</a:t>
            </a:r>
          </a:p>
        </p:txBody>
      </p:sp>
    </p:spTree>
    <p:extLst>
      <p:ext uri="{BB962C8B-B14F-4D97-AF65-F5344CB8AC3E}">
        <p14:creationId xmlns:p14="http://schemas.microsoft.com/office/powerpoint/2010/main" val="2464577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Living with dementia and sight loss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Increased social isolation</a:t>
            </a:r>
          </a:p>
          <a:p>
            <a:pPr lvl="1"/>
            <a:r>
              <a:rPr lang="en-GB" sz="2800" dirty="0" smtClean="0"/>
              <a:t>A range of losses – independence, activities, coping strategies</a:t>
            </a:r>
          </a:p>
          <a:p>
            <a:pPr lvl="1"/>
            <a:r>
              <a:rPr lang="en-GB" sz="2800" dirty="0" smtClean="0"/>
              <a:t>Lack of understanding from others</a:t>
            </a:r>
          </a:p>
          <a:p>
            <a:pPr lvl="1"/>
            <a:r>
              <a:rPr lang="en-GB" sz="2800" dirty="0" smtClean="0"/>
              <a:t>More likely to experience anxiety</a:t>
            </a:r>
          </a:p>
        </p:txBody>
      </p:sp>
      <p:sp>
        <p:nvSpPr>
          <p:cNvPr id="6" name="Slide Number Placeholder 5"/>
          <p:cNvSpPr>
            <a:spLocks noGrp="1"/>
          </p:cNvSpPr>
          <p:nvPr>
            <p:ph type="sldNum" sz="quarter" idx="12"/>
          </p:nvPr>
        </p:nvSpPr>
        <p:spPr/>
        <p:txBody>
          <a:bodyPr/>
          <a:lstStyle/>
          <a:p>
            <a:fld id="{0FDA4A6D-DED9-42C5-A648-700287CA7BAB}" type="slidenum">
              <a:rPr lang="en-GB" smtClean="0"/>
              <a:pPr/>
              <a:t>10</a:t>
            </a:fld>
            <a:endParaRPr lang="en-GB"/>
          </a:p>
        </p:txBody>
      </p:sp>
    </p:spTree>
    <p:extLst>
      <p:ext uri="{BB962C8B-B14F-4D97-AF65-F5344CB8AC3E}">
        <p14:creationId xmlns:p14="http://schemas.microsoft.com/office/powerpoint/2010/main" val="41592248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What can be done?</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Regular eye tests</a:t>
            </a:r>
          </a:p>
          <a:p>
            <a:pPr lvl="1"/>
            <a:r>
              <a:rPr lang="en-GB" sz="2800" dirty="0" smtClean="0"/>
              <a:t>Make sure glasses are ‘Current, Clean and Correct’</a:t>
            </a:r>
          </a:p>
          <a:p>
            <a:pPr lvl="1"/>
            <a:r>
              <a:rPr lang="en-GB" sz="2800" dirty="0" smtClean="0"/>
              <a:t>Good lighting</a:t>
            </a:r>
          </a:p>
          <a:p>
            <a:pPr lvl="1"/>
            <a:r>
              <a:rPr lang="en-GB" sz="2800" dirty="0" smtClean="0"/>
              <a:t>Colour contrast</a:t>
            </a:r>
          </a:p>
          <a:p>
            <a:pPr lvl="1"/>
            <a:r>
              <a:rPr lang="en-GB" sz="2800" dirty="0" smtClean="0"/>
              <a:t>Adapt the environment</a:t>
            </a:r>
          </a:p>
        </p:txBody>
      </p:sp>
      <p:sp>
        <p:nvSpPr>
          <p:cNvPr id="6" name="Slide Number Placeholder 5"/>
          <p:cNvSpPr>
            <a:spLocks noGrp="1"/>
          </p:cNvSpPr>
          <p:nvPr>
            <p:ph type="sldNum" sz="quarter" idx="12"/>
          </p:nvPr>
        </p:nvSpPr>
        <p:spPr/>
        <p:txBody>
          <a:bodyPr/>
          <a:lstStyle/>
          <a:p>
            <a:fld id="{0FDA4A6D-DED9-42C5-A648-700287CA7BAB}" type="slidenum">
              <a:rPr lang="en-GB" smtClean="0"/>
              <a:pPr/>
              <a:t>11</a:t>
            </a:fld>
            <a:endParaRPr lang="en-GB"/>
          </a:p>
        </p:txBody>
      </p:sp>
    </p:spTree>
    <p:extLst>
      <p:ext uri="{BB962C8B-B14F-4D97-AF65-F5344CB8AC3E}">
        <p14:creationId xmlns:p14="http://schemas.microsoft.com/office/powerpoint/2010/main" val="12364391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Eye tests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Can be adapted for people with dementia</a:t>
            </a:r>
          </a:p>
          <a:p>
            <a:pPr lvl="1"/>
            <a:r>
              <a:rPr lang="en-GB" sz="2800" dirty="0" smtClean="0"/>
              <a:t>Tell the optician about dementia</a:t>
            </a:r>
          </a:p>
          <a:p>
            <a:pPr lvl="1"/>
            <a:r>
              <a:rPr lang="en-GB" sz="2800" dirty="0" smtClean="0"/>
              <a:t>Ask for a longer appointment or a specific time of day</a:t>
            </a:r>
          </a:p>
          <a:p>
            <a:pPr lvl="1"/>
            <a:r>
              <a:rPr lang="en-GB" sz="2800" dirty="0" smtClean="0"/>
              <a:t>Go with the person, if appropriate</a:t>
            </a:r>
          </a:p>
          <a:p>
            <a:pPr lvl="1"/>
            <a:r>
              <a:rPr lang="en-GB" sz="2800" dirty="0" smtClean="0"/>
              <a:t>Take a list of medications</a:t>
            </a:r>
          </a:p>
          <a:p>
            <a:pPr lvl="1"/>
            <a:endParaRPr lang="en-GB" sz="2800" dirty="0" smtClean="0"/>
          </a:p>
        </p:txBody>
      </p:sp>
      <p:sp>
        <p:nvSpPr>
          <p:cNvPr id="6" name="Slide Number Placeholder 5"/>
          <p:cNvSpPr>
            <a:spLocks noGrp="1"/>
          </p:cNvSpPr>
          <p:nvPr>
            <p:ph type="sldNum" sz="quarter" idx="12"/>
          </p:nvPr>
        </p:nvSpPr>
        <p:spPr/>
        <p:txBody>
          <a:bodyPr/>
          <a:lstStyle/>
          <a:p>
            <a:fld id="{0FDA4A6D-DED9-42C5-A648-700287CA7BAB}" type="slidenum">
              <a:rPr lang="en-GB" smtClean="0"/>
              <a:pPr/>
              <a:t>12</a:t>
            </a:fld>
            <a:endParaRPr lang="en-GB"/>
          </a:p>
        </p:txBody>
      </p:sp>
    </p:spTree>
    <p:extLst>
      <p:ext uri="{BB962C8B-B14F-4D97-AF65-F5344CB8AC3E}">
        <p14:creationId xmlns:p14="http://schemas.microsoft.com/office/powerpoint/2010/main" val="7688407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smtClean="0"/>
              <a:t>Communication</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smtClean="0"/>
              <a:t>Gain the person’s attention</a:t>
            </a:r>
          </a:p>
          <a:p>
            <a:pPr lvl="1"/>
            <a:r>
              <a:rPr lang="en-GB" sz="2800" smtClean="0"/>
              <a:t>Explain who you are and what you’re doing</a:t>
            </a:r>
          </a:p>
          <a:p>
            <a:pPr lvl="1"/>
            <a:r>
              <a:rPr lang="en-GB" sz="2800" smtClean="0"/>
              <a:t>Speak clearly, using simple short sentences</a:t>
            </a:r>
          </a:p>
          <a:p>
            <a:pPr lvl="1"/>
            <a:r>
              <a:rPr lang="en-GB" sz="2800" smtClean="0"/>
              <a:t>Time</a:t>
            </a:r>
          </a:p>
          <a:p>
            <a:pPr lvl="1"/>
            <a:r>
              <a:rPr lang="en-GB" sz="2800" smtClean="0"/>
              <a:t>Provide information in an accessible way	</a:t>
            </a:r>
            <a:endParaRPr lang="en-GB" sz="2800" dirty="0" smtClean="0"/>
          </a:p>
        </p:txBody>
      </p:sp>
      <p:sp>
        <p:nvSpPr>
          <p:cNvPr id="6" name="Slide Number Placeholder 5"/>
          <p:cNvSpPr>
            <a:spLocks noGrp="1"/>
          </p:cNvSpPr>
          <p:nvPr>
            <p:ph type="sldNum" sz="quarter" idx="12"/>
          </p:nvPr>
        </p:nvSpPr>
        <p:spPr/>
        <p:txBody>
          <a:bodyPr/>
          <a:lstStyle/>
          <a:p>
            <a:fld id="{0FDA4A6D-DED9-42C5-A648-700287CA7BAB}" type="slidenum">
              <a:rPr lang="en-GB" smtClean="0"/>
              <a:pPr/>
              <a:t>13</a:t>
            </a:fld>
            <a:endParaRPr lang="en-GB"/>
          </a:p>
        </p:txBody>
      </p:sp>
    </p:spTree>
    <p:extLst>
      <p:ext uri="{BB962C8B-B14F-4D97-AF65-F5344CB8AC3E}">
        <p14:creationId xmlns:p14="http://schemas.microsoft.com/office/powerpoint/2010/main" val="34397769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Aids and technology</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Think about what could help and when	</a:t>
            </a:r>
          </a:p>
          <a:p>
            <a:pPr lvl="1"/>
            <a:r>
              <a:rPr lang="en-GB" sz="2800" dirty="0" smtClean="0"/>
              <a:t>Test any devices</a:t>
            </a:r>
          </a:p>
          <a:p>
            <a:pPr lvl="1"/>
            <a:r>
              <a:rPr lang="en-GB" sz="2800" dirty="0" smtClean="0"/>
              <a:t>Professional input</a:t>
            </a:r>
          </a:p>
          <a:p>
            <a:pPr lvl="1"/>
            <a:r>
              <a:rPr lang="en-GB" sz="2800" dirty="0" smtClean="0"/>
              <a:t>Are there things in place already?</a:t>
            </a:r>
          </a:p>
          <a:p>
            <a:pPr lvl="1"/>
            <a:r>
              <a:rPr lang="en-GB" sz="2800" dirty="0" smtClean="0"/>
              <a:t>Routine is important</a:t>
            </a:r>
          </a:p>
        </p:txBody>
      </p:sp>
      <p:sp>
        <p:nvSpPr>
          <p:cNvPr id="6" name="Slide Number Placeholder 5"/>
          <p:cNvSpPr>
            <a:spLocks noGrp="1"/>
          </p:cNvSpPr>
          <p:nvPr>
            <p:ph type="sldNum" sz="quarter" idx="12"/>
          </p:nvPr>
        </p:nvSpPr>
        <p:spPr/>
        <p:txBody>
          <a:bodyPr/>
          <a:lstStyle/>
          <a:p>
            <a:fld id="{0FDA4A6D-DED9-42C5-A648-700287CA7BAB}" type="slidenum">
              <a:rPr lang="en-GB" smtClean="0"/>
              <a:pPr/>
              <a:t>14</a:t>
            </a:fld>
            <a:endParaRPr lang="en-GB"/>
          </a:p>
        </p:txBody>
      </p:sp>
    </p:spTree>
    <p:extLst>
      <p:ext uri="{BB962C8B-B14F-4D97-AF65-F5344CB8AC3E}">
        <p14:creationId xmlns:p14="http://schemas.microsoft.com/office/powerpoint/2010/main" val="24034122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b="0" dirty="0" err="1" smtClean="0"/>
              <a:t>Diolch</a:t>
            </a:r>
            <a:r>
              <a:rPr lang="en-GB" b="0" dirty="0" smtClean="0"/>
              <a:t/>
            </a:r>
            <a:br>
              <a:rPr lang="en-GB" b="0" dirty="0" smtClean="0"/>
            </a:br>
            <a:r>
              <a:rPr lang="en-GB" dirty="0" smtClean="0"/>
              <a:t/>
            </a:r>
            <a:br>
              <a:rPr lang="en-GB" dirty="0" smtClean="0"/>
            </a:br>
            <a:r>
              <a:rPr lang="en-GB" b="0" dirty="0" smtClean="0"/>
              <a:t>Thank you</a:t>
            </a:r>
            <a:br>
              <a:rPr lang="en-GB" b="0" dirty="0" smtClean="0"/>
            </a:br>
            <a:r>
              <a:rPr lang="en-GB" b="0" dirty="0"/>
              <a:t/>
            </a:r>
            <a:br>
              <a:rPr lang="en-GB" b="0" dirty="0"/>
            </a:br>
            <a:r>
              <a:rPr lang="en-GB" dirty="0" smtClean="0"/>
              <a:t/>
            </a:r>
            <a:br>
              <a:rPr lang="en-GB" dirty="0" smtClean="0"/>
            </a:br>
            <a:r>
              <a:rPr lang="en-GB" dirty="0"/>
              <a:t/>
            </a:r>
            <a:br>
              <a:rPr lang="en-GB" dirty="0"/>
            </a:br>
            <a:endParaRPr lang="en-GB" dirty="0"/>
          </a:p>
        </p:txBody>
      </p:sp>
      <p:sp>
        <p:nvSpPr>
          <p:cNvPr id="5" name="TextBox 4"/>
          <p:cNvSpPr txBox="1"/>
          <p:nvPr/>
        </p:nvSpPr>
        <p:spPr>
          <a:xfrm>
            <a:off x="4608909" y="5208417"/>
            <a:ext cx="4809330" cy="523220"/>
          </a:xfrm>
          <a:prstGeom prst="rect">
            <a:avLst/>
          </a:prstGeom>
          <a:noFill/>
        </p:spPr>
        <p:txBody>
          <a:bodyPr wrap="none" rtlCol="0">
            <a:spAutoFit/>
          </a:bodyPr>
          <a:lstStyle/>
          <a:p>
            <a:r>
              <a:rPr lang="en-GB" sz="2800" smtClean="0"/>
              <a:t>sphelps@alzheimers.org.uk</a:t>
            </a:r>
            <a:endParaRPr lang="en-GB" sz="2800" dirty="0"/>
          </a:p>
        </p:txBody>
      </p:sp>
    </p:spTree>
    <p:extLst>
      <p:ext uri="{BB962C8B-B14F-4D97-AF65-F5344CB8AC3E}">
        <p14:creationId xmlns:p14="http://schemas.microsoft.com/office/powerpoint/2010/main" val="946428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HS at 70 logo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437" y="222470"/>
            <a:ext cx="2086742" cy="827084"/>
          </a:xfrm>
          <a:prstGeom prst="rect">
            <a:avLst/>
          </a:prstGeom>
        </p:spPr>
      </p:pic>
      <p:pic>
        <p:nvPicPr>
          <p:cNvPr id="6" name="Picture 5" descr="eye_ward_1950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1239">
            <a:off x="1226486" y="1527504"/>
            <a:ext cx="3590050" cy="2353441"/>
          </a:xfrm>
          <a:prstGeom prst="rect">
            <a:avLst/>
          </a:prstGeom>
        </p:spPr>
      </p:pic>
      <p:pic>
        <p:nvPicPr>
          <p:cNvPr id="7" name="Picture 6" descr="nurses_and_patients.jpg"/>
          <p:cNvPicPr>
            <a:picLocks noChangeAspect="1"/>
          </p:cNvPicPr>
          <p:nvPr/>
        </p:nvPicPr>
        <p:blipFill rotWithShape="1">
          <a:blip r:embed="rId4">
            <a:extLst>
              <a:ext uri="{28A0092B-C50C-407E-A947-70E740481C1C}">
                <a14:useLocalDpi xmlns:a14="http://schemas.microsoft.com/office/drawing/2010/main" val="0"/>
              </a:ext>
            </a:extLst>
          </a:blip>
          <a:srcRect t="9896" b="-9896"/>
          <a:stretch/>
        </p:blipFill>
        <p:spPr>
          <a:xfrm rot="727599">
            <a:off x="6234451" y="3252951"/>
            <a:ext cx="3590050" cy="2573455"/>
          </a:xfrm>
          <a:prstGeom prst="rect">
            <a:avLst/>
          </a:prstGeom>
        </p:spPr>
      </p:pic>
      <p:pic>
        <p:nvPicPr>
          <p:cNvPr id="8" name="Picture 7" descr="wcb_short+lo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8556" y="1"/>
            <a:ext cx="1716690" cy="1144852"/>
          </a:xfrm>
          <a:prstGeom prst="rect">
            <a:avLst/>
          </a:prstGeom>
        </p:spPr>
      </p:pic>
      <p:pic>
        <p:nvPicPr>
          <p:cNvPr id="9" name="Picture 8"/>
          <p:cNvPicPr>
            <a:picLocks noChangeAspect="1"/>
          </p:cNvPicPr>
          <p:nvPr/>
        </p:nvPicPr>
        <p:blipFill>
          <a:blip r:embed="rId6"/>
          <a:stretch>
            <a:fillRect/>
          </a:stretch>
        </p:blipFill>
        <p:spPr>
          <a:xfrm>
            <a:off x="1261522" y="222470"/>
            <a:ext cx="972207" cy="922350"/>
          </a:xfrm>
          <a:prstGeom prst="rect">
            <a:avLst/>
          </a:prstGeom>
        </p:spPr>
      </p:pic>
      <p:sp>
        <p:nvSpPr>
          <p:cNvPr id="10" name="TextBox 9"/>
          <p:cNvSpPr txBox="1"/>
          <p:nvPr/>
        </p:nvSpPr>
        <p:spPr>
          <a:xfrm>
            <a:off x="1261522" y="5737676"/>
            <a:ext cx="8694358" cy="707886"/>
          </a:xfrm>
          <a:prstGeom prst="rect">
            <a:avLst/>
          </a:prstGeom>
          <a:noFill/>
        </p:spPr>
        <p:txBody>
          <a:bodyPr wrap="none" rtlCol="0">
            <a:spAutoFit/>
          </a:bodyPr>
          <a:lstStyle/>
          <a:p>
            <a:r>
              <a:rPr lang="en-US" sz="4000" dirty="0" smtClean="0"/>
              <a:t>Celebrating 70 years of the NHS in Wales</a:t>
            </a:r>
            <a:endParaRPr lang="en-US" sz="4000" dirty="0"/>
          </a:p>
        </p:txBody>
      </p:sp>
      <p:pic>
        <p:nvPicPr>
          <p:cNvPr id="11" name="Picture 10"/>
          <p:cNvPicPr>
            <a:picLocks noChangeAspect="1"/>
          </p:cNvPicPr>
          <p:nvPr/>
        </p:nvPicPr>
        <p:blipFill>
          <a:blip r:embed="rId7"/>
          <a:stretch>
            <a:fillRect/>
          </a:stretch>
        </p:blipFill>
        <p:spPr>
          <a:xfrm>
            <a:off x="3759042" y="1910694"/>
            <a:ext cx="3402405" cy="2688458"/>
          </a:xfrm>
          <a:prstGeom prst="rect">
            <a:avLst/>
          </a:prstGeom>
        </p:spPr>
      </p:pic>
      <p:sp>
        <p:nvSpPr>
          <p:cNvPr id="12" name="TextBox 11"/>
          <p:cNvSpPr txBox="1"/>
          <p:nvPr/>
        </p:nvSpPr>
        <p:spPr>
          <a:xfrm>
            <a:off x="3759042" y="4738141"/>
            <a:ext cx="1043876" cy="523220"/>
          </a:xfrm>
          <a:prstGeom prst="rect">
            <a:avLst/>
          </a:prstGeom>
          <a:noFill/>
        </p:spPr>
        <p:txBody>
          <a:bodyPr wrap="none" rtlCol="0">
            <a:spAutoFit/>
          </a:bodyPr>
          <a:lstStyle/>
          <a:p>
            <a:r>
              <a:rPr lang="en-US" sz="2800" b="1" dirty="0" smtClean="0">
                <a:solidFill>
                  <a:srgbClr val="1F6B20"/>
                </a:solidFill>
                <a:latin typeface="Arial Rounded MT Bold"/>
                <a:cs typeface="Arial Rounded MT Bold"/>
              </a:rPr>
              <a:t>2018</a:t>
            </a:r>
            <a:endParaRPr lang="en-US" sz="2800" b="1" dirty="0">
              <a:solidFill>
                <a:srgbClr val="1F6B20"/>
              </a:solidFill>
              <a:latin typeface="Arial Rounded MT Bold"/>
              <a:cs typeface="Arial Rounded MT Bold"/>
            </a:endParaRPr>
          </a:p>
        </p:txBody>
      </p:sp>
    </p:spTree>
    <p:extLst>
      <p:ext uri="{BB962C8B-B14F-4D97-AF65-F5344CB8AC3E}">
        <p14:creationId xmlns:p14="http://schemas.microsoft.com/office/powerpoint/2010/main" val="254693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chemeClr val="tx1"/>
                </a:solidFill>
              </a:rPr>
              <a:t>Content</a:t>
            </a:r>
            <a:endParaRPr lang="en-GB"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Dementia</a:t>
            </a:r>
          </a:p>
          <a:p>
            <a:pPr lvl="1"/>
            <a:r>
              <a:rPr lang="en-GB" sz="2800" dirty="0" smtClean="0"/>
              <a:t>Sight loss and dementia</a:t>
            </a:r>
          </a:p>
          <a:p>
            <a:pPr lvl="1"/>
            <a:r>
              <a:rPr lang="en-GB" sz="2800" dirty="0" smtClean="0"/>
              <a:t>What can we do </a:t>
            </a:r>
          </a:p>
          <a:p>
            <a:pPr lvl="1"/>
            <a:endParaRPr lang="en-GB" sz="2800"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2</a:t>
            </a:fld>
            <a:endParaRPr lang="en-GB"/>
          </a:p>
        </p:txBody>
      </p:sp>
    </p:spTree>
    <p:extLst>
      <p:ext uri="{BB962C8B-B14F-4D97-AF65-F5344CB8AC3E}">
        <p14:creationId xmlns:p14="http://schemas.microsoft.com/office/powerpoint/2010/main" val="3471487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b="0" dirty="0" smtClean="0">
                <a:solidFill>
                  <a:schemeClr val="tx1"/>
                </a:solidFill>
              </a:rPr>
              <a:t>What is dementia?</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Around 850,000 people with dementia in UK, more than 42,000 under 65</a:t>
            </a:r>
          </a:p>
          <a:p>
            <a:pPr lvl="1"/>
            <a:r>
              <a:rPr lang="en-GB" sz="2800" dirty="0" smtClean="0"/>
              <a:t>Not a normal part of ageing</a:t>
            </a:r>
          </a:p>
          <a:p>
            <a:pPr lvl="1"/>
            <a:r>
              <a:rPr lang="en-GB" sz="2800" dirty="0" smtClean="0"/>
              <a:t>Symptoms include problems with memory, thinking, concentration and language</a:t>
            </a:r>
          </a:p>
          <a:p>
            <a:pPr lvl="1"/>
            <a:r>
              <a:rPr lang="en-GB" sz="2800" dirty="0" smtClean="0"/>
              <a:t>Dementia will get worse over time</a:t>
            </a:r>
          </a:p>
          <a:p>
            <a:pPr lvl="1"/>
            <a:r>
              <a:rPr lang="en-GB" sz="2800" dirty="0" smtClean="0"/>
              <a:t>There are different types of dementia</a:t>
            </a:r>
          </a:p>
          <a:p>
            <a:pPr marL="0" lvl="1" indent="0">
              <a:buNone/>
            </a:pPr>
            <a:endParaRPr lang="en-GB" sz="2800" dirty="0" smtClean="0"/>
          </a:p>
          <a:p>
            <a:pPr lvl="1"/>
            <a:endParaRPr lang="en-GB" sz="2800" dirty="0" smtClean="0"/>
          </a:p>
          <a:p>
            <a:pPr lvl="1"/>
            <a:endParaRPr lang="en-GB" sz="2800"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3</a:t>
            </a:fld>
            <a:endParaRPr lang="en-GB"/>
          </a:p>
        </p:txBody>
      </p:sp>
    </p:spTree>
    <p:extLst>
      <p:ext uri="{BB962C8B-B14F-4D97-AF65-F5344CB8AC3E}">
        <p14:creationId xmlns:p14="http://schemas.microsoft.com/office/powerpoint/2010/main" val="3190364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b="0" dirty="0" smtClean="0">
                <a:solidFill>
                  <a:schemeClr val="tx1"/>
                </a:solidFill>
              </a:rPr>
              <a:t>Types of dementia</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Alzheimer’s disease</a:t>
            </a:r>
          </a:p>
          <a:p>
            <a:pPr lvl="1"/>
            <a:r>
              <a:rPr lang="en-GB" sz="2800" dirty="0" smtClean="0"/>
              <a:t>Vascular dementia</a:t>
            </a:r>
          </a:p>
          <a:p>
            <a:pPr lvl="1"/>
            <a:r>
              <a:rPr lang="en-GB" sz="2800" dirty="0" smtClean="0"/>
              <a:t>Mixed dementia</a:t>
            </a:r>
          </a:p>
          <a:p>
            <a:pPr lvl="1"/>
            <a:r>
              <a:rPr lang="en-GB" sz="2800" dirty="0"/>
              <a:t>d</a:t>
            </a:r>
            <a:r>
              <a:rPr lang="en-GB" sz="2800" dirty="0" smtClean="0"/>
              <a:t>ementia with Lewy bodies</a:t>
            </a:r>
          </a:p>
          <a:p>
            <a:pPr lvl="1"/>
            <a:r>
              <a:rPr lang="en-GB" sz="2800" dirty="0" smtClean="0"/>
              <a:t>Frontotemporal dementia</a:t>
            </a:r>
          </a:p>
          <a:p>
            <a:pPr lvl="1"/>
            <a:r>
              <a:rPr lang="en-GB" sz="2800" dirty="0" smtClean="0"/>
              <a:t>Rarer causes – Posterior Cortical Atrophy</a:t>
            </a:r>
          </a:p>
          <a:p>
            <a:pPr lvl="1"/>
            <a:endParaRPr lang="en-GB" sz="2800" dirty="0" smtClean="0"/>
          </a:p>
          <a:p>
            <a:pPr marL="0" lvl="1" indent="0">
              <a:buNone/>
            </a:pPr>
            <a:endParaRPr lang="en-GB" sz="2800" dirty="0" smtClean="0"/>
          </a:p>
          <a:p>
            <a:pPr lvl="1"/>
            <a:endParaRPr lang="en-GB" sz="2800" dirty="0" smtClean="0"/>
          </a:p>
          <a:p>
            <a:pPr lvl="1"/>
            <a:endParaRPr lang="en-GB" sz="2800"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4</a:t>
            </a:fld>
            <a:endParaRPr lang="en-GB"/>
          </a:p>
        </p:txBody>
      </p:sp>
    </p:spTree>
    <p:extLst>
      <p:ext uri="{BB962C8B-B14F-4D97-AF65-F5344CB8AC3E}">
        <p14:creationId xmlns:p14="http://schemas.microsoft.com/office/powerpoint/2010/main" val="2546905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Dementia and Sight loss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250,000 people living with dementia and sight loss</a:t>
            </a:r>
          </a:p>
          <a:p>
            <a:pPr lvl="1"/>
            <a:r>
              <a:rPr lang="en-GB" sz="2800" dirty="0" smtClean="0"/>
              <a:t>Caused by</a:t>
            </a:r>
          </a:p>
          <a:p>
            <a:pPr lvl="2"/>
            <a:r>
              <a:rPr lang="en-GB" sz="2800" dirty="0" smtClean="0"/>
              <a:t>An eye condition </a:t>
            </a:r>
          </a:p>
          <a:p>
            <a:pPr lvl="2"/>
            <a:r>
              <a:rPr lang="en-GB" sz="2800" dirty="0" smtClean="0"/>
              <a:t>Another health condition</a:t>
            </a:r>
          </a:p>
          <a:p>
            <a:pPr lvl="2"/>
            <a:r>
              <a:rPr lang="en-GB" sz="2800" dirty="0" smtClean="0"/>
              <a:t>Normal ageing of the eye</a:t>
            </a:r>
          </a:p>
          <a:p>
            <a:pPr lvl="2"/>
            <a:r>
              <a:rPr lang="en-GB" sz="2800" dirty="0"/>
              <a:t>D</a:t>
            </a:r>
            <a:r>
              <a:rPr lang="en-GB" sz="2800" dirty="0" smtClean="0"/>
              <a:t>ementia</a:t>
            </a:r>
          </a:p>
          <a:p>
            <a:pPr lvl="1"/>
            <a:endParaRPr lang="en-GB" sz="2800"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5</a:t>
            </a:fld>
            <a:endParaRPr lang="en-GB"/>
          </a:p>
        </p:txBody>
      </p:sp>
    </p:spTree>
    <p:extLst>
      <p:ext uri="{BB962C8B-B14F-4D97-AF65-F5344CB8AC3E}">
        <p14:creationId xmlns:p14="http://schemas.microsoft.com/office/powerpoint/2010/main" val="2949854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Dementia and Sight loss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Visual problems but healthy eyes</a:t>
            </a:r>
          </a:p>
          <a:p>
            <a:pPr lvl="1"/>
            <a:r>
              <a:rPr lang="en-GB" sz="2800" dirty="0" smtClean="0"/>
              <a:t>Caused by the effect of dementia on the brain</a:t>
            </a:r>
          </a:p>
          <a:p>
            <a:pPr lvl="1"/>
            <a:r>
              <a:rPr lang="en-GB" sz="2800" dirty="0" smtClean="0"/>
              <a:t>Specific dementias that may cause this</a:t>
            </a:r>
          </a:p>
          <a:p>
            <a:pPr lvl="2"/>
            <a:r>
              <a:rPr lang="en-GB" sz="2800" dirty="0"/>
              <a:t>L</a:t>
            </a:r>
            <a:r>
              <a:rPr lang="en-GB" sz="2800" dirty="0" smtClean="0"/>
              <a:t>ewy </a:t>
            </a:r>
            <a:r>
              <a:rPr lang="en-GB" sz="2800" dirty="0"/>
              <a:t>b</a:t>
            </a:r>
            <a:r>
              <a:rPr lang="en-GB" sz="2800" dirty="0" smtClean="0"/>
              <a:t>ody dementia</a:t>
            </a:r>
          </a:p>
          <a:p>
            <a:pPr lvl="2"/>
            <a:r>
              <a:rPr lang="en-GB" sz="2800" dirty="0" smtClean="0"/>
              <a:t>Posterior cortical </a:t>
            </a:r>
            <a:r>
              <a:rPr lang="en-GB" sz="2800" dirty="0"/>
              <a:t>a</a:t>
            </a:r>
            <a:r>
              <a:rPr lang="en-GB" sz="2800" dirty="0" smtClean="0"/>
              <a:t>trophy</a:t>
            </a:r>
          </a:p>
          <a:p>
            <a:pPr lvl="2"/>
            <a:r>
              <a:rPr lang="en-GB" sz="2800" dirty="0" smtClean="0"/>
              <a:t>Alzheimer’s disease</a:t>
            </a:r>
          </a:p>
        </p:txBody>
      </p:sp>
      <p:sp>
        <p:nvSpPr>
          <p:cNvPr id="6" name="Slide Number Placeholder 5"/>
          <p:cNvSpPr>
            <a:spLocks noGrp="1"/>
          </p:cNvSpPr>
          <p:nvPr>
            <p:ph type="sldNum" sz="quarter" idx="12"/>
          </p:nvPr>
        </p:nvSpPr>
        <p:spPr/>
        <p:txBody>
          <a:bodyPr/>
          <a:lstStyle/>
          <a:p>
            <a:fld id="{0FDA4A6D-DED9-42C5-A648-700287CA7BAB}" type="slidenum">
              <a:rPr lang="en-GB" smtClean="0"/>
              <a:pPr/>
              <a:t>6</a:t>
            </a:fld>
            <a:endParaRPr lang="en-GB"/>
          </a:p>
        </p:txBody>
      </p:sp>
    </p:spTree>
    <p:extLst>
      <p:ext uri="{BB962C8B-B14F-4D97-AF65-F5344CB8AC3E}">
        <p14:creationId xmlns:p14="http://schemas.microsoft.com/office/powerpoint/2010/main" val="32467244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What to look for?</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Clumsiness</a:t>
            </a:r>
          </a:p>
          <a:p>
            <a:pPr lvl="1"/>
            <a:r>
              <a:rPr lang="en-GB" sz="2800" dirty="0" smtClean="0"/>
              <a:t>Not being able to find things</a:t>
            </a:r>
          </a:p>
          <a:p>
            <a:pPr lvl="1"/>
            <a:r>
              <a:rPr lang="en-GB" sz="2800" dirty="0" smtClean="0"/>
              <a:t>Problems with eating or drinking</a:t>
            </a:r>
          </a:p>
          <a:p>
            <a:pPr lvl="1"/>
            <a:r>
              <a:rPr lang="en-GB" sz="2800" dirty="0" smtClean="0"/>
              <a:t>Avoiding doing things</a:t>
            </a:r>
          </a:p>
          <a:p>
            <a:pPr lvl="1"/>
            <a:r>
              <a:rPr lang="en-GB" sz="2800" dirty="0" smtClean="0"/>
              <a:t>Not seeing well even with their glasses on</a:t>
            </a:r>
          </a:p>
        </p:txBody>
      </p:sp>
      <p:sp>
        <p:nvSpPr>
          <p:cNvPr id="6" name="Slide Number Placeholder 5"/>
          <p:cNvSpPr>
            <a:spLocks noGrp="1"/>
          </p:cNvSpPr>
          <p:nvPr>
            <p:ph type="sldNum" sz="quarter" idx="12"/>
          </p:nvPr>
        </p:nvSpPr>
        <p:spPr/>
        <p:txBody>
          <a:bodyPr/>
          <a:lstStyle/>
          <a:p>
            <a:fld id="{0FDA4A6D-DED9-42C5-A648-700287CA7BAB}" type="slidenum">
              <a:rPr lang="en-GB" smtClean="0"/>
              <a:pPr/>
              <a:t>7</a:t>
            </a:fld>
            <a:endParaRPr lang="en-GB"/>
          </a:p>
        </p:txBody>
      </p:sp>
    </p:spTree>
    <p:extLst>
      <p:ext uri="{BB962C8B-B14F-4D97-AF65-F5344CB8AC3E}">
        <p14:creationId xmlns:p14="http://schemas.microsoft.com/office/powerpoint/2010/main" val="2214108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Living with dementia and sight loss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Increased difficulties with new tasks</a:t>
            </a:r>
          </a:p>
          <a:p>
            <a:pPr lvl="1"/>
            <a:r>
              <a:rPr lang="en-GB" sz="2800" dirty="0" smtClean="0"/>
              <a:t>Increased disorientation</a:t>
            </a:r>
          </a:p>
          <a:p>
            <a:pPr lvl="1"/>
            <a:r>
              <a:rPr lang="en-GB" sz="2800" dirty="0" smtClean="0"/>
              <a:t>Difficulties with communication</a:t>
            </a:r>
          </a:p>
          <a:p>
            <a:pPr lvl="1"/>
            <a:r>
              <a:rPr lang="en-GB" sz="2800" dirty="0" smtClean="0"/>
              <a:t>Mobility difficulties, increased risk of falls</a:t>
            </a:r>
          </a:p>
          <a:p>
            <a:pPr lvl="1"/>
            <a:r>
              <a:rPr lang="en-GB" sz="2800" dirty="0" smtClean="0"/>
              <a:t>More visual mistakes</a:t>
            </a:r>
          </a:p>
        </p:txBody>
      </p:sp>
      <p:sp>
        <p:nvSpPr>
          <p:cNvPr id="6" name="Slide Number Placeholder 5"/>
          <p:cNvSpPr>
            <a:spLocks noGrp="1"/>
          </p:cNvSpPr>
          <p:nvPr>
            <p:ph type="sldNum" sz="quarter" idx="12"/>
          </p:nvPr>
        </p:nvSpPr>
        <p:spPr/>
        <p:txBody>
          <a:bodyPr/>
          <a:lstStyle/>
          <a:p>
            <a:fld id="{0FDA4A6D-DED9-42C5-A648-700287CA7BAB}" type="slidenum">
              <a:rPr lang="en-GB" smtClean="0"/>
              <a:pPr/>
              <a:t>8</a:t>
            </a:fld>
            <a:endParaRPr lang="en-GB"/>
          </a:p>
        </p:txBody>
      </p:sp>
    </p:spTree>
    <p:extLst>
      <p:ext uri="{BB962C8B-B14F-4D97-AF65-F5344CB8AC3E}">
        <p14:creationId xmlns:p14="http://schemas.microsoft.com/office/powerpoint/2010/main" val="29494151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smtClean="0"/>
              <a:t>Visual hallucinations</a:t>
            </a:r>
            <a:endParaRPr lang="en-GB" sz="4000" b="0" dirty="0"/>
          </a:p>
        </p:txBody>
      </p:sp>
      <p:sp>
        <p:nvSpPr>
          <p:cNvPr id="3" name="Content Placeholder 2"/>
          <p:cNvSpPr>
            <a:spLocks noGrp="1"/>
          </p:cNvSpPr>
          <p:nvPr>
            <p:ph idx="1"/>
          </p:nvPr>
        </p:nvSpPr>
        <p:spPr>
          <a:xfrm>
            <a:off x="432000" y="1943943"/>
            <a:ext cx="10369868" cy="2953229"/>
          </a:xfrm>
        </p:spPr>
        <p:txBody>
          <a:bodyPr/>
          <a:lstStyle/>
          <a:p>
            <a:pPr lvl="1"/>
            <a:r>
              <a:rPr lang="en-GB" sz="2800" dirty="0" smtClean="0"/>
              <a:t>Occur in dementia and sight loss</a:t>
            </a:r>
          </a:p>
          <a:p>
            <a:pPr lvl="1"/>
            <a:r>
              <a:rPr lang="en-GB" sz="2800" dirty="0" smtClean="0"/>
              <a:t>Sight loss can increase hallucinations in dementia</a:t>
            </a:r>
          </a:p>
          <a:p>
            <a:pPr lvl="1"/>
            <a:r>
              <a:rPr lang="en-GB" sz="2800" dirty="0" smtClean="0"/>
              <a:t>May be a misperception or misidentification</a:t>
            </a:r>
          </a:p>
          <a:p>
            <a:pPr lvl="1"/>
            <a:r>
              <a:rPr lang="en-GB" sz="2800" dirty="0" smtClean="0"/>
              <a:t>More common in certain types of dementia</a:t>
            </a:r>
          </a:p>
        </p:txBody>
      </p:sp>
      <p:sp>
        <p:nvSpPr>
          <p:cNvPr id="6" name="Slide Number Placeholder 5"/>
          <p:cNvSpPr>
            <a:spLocks noGrp="1"/>
          </p:cNvSpPr>
          <p:nvPr>
            <p:ph type="sldNum" sz="quarter" idx="12"/>
          </p:nvPr>
        </p:nvSpPr>
        <p:spPr/>
        <p:txBody>
          <a:bodyPr/>
          <a:lstStyle/>
          <a:p>
            <a:fld id="{0FDA4A6D-DED9-42C5-A648-700287CA7BAB}" type="slidenum">
              <a:rPr lang="en-GB" smtClean="0"/>
              <a:pPr/>
              <a:t>9</a:t>
            </a:fld>
            <a:endParaRPr lang="en-GB"/>
          </a:p>
        </p:txBody>
      </p:sp>
    </p:spTree>
    <p:extLst>
      <p:ext uri="{BB962C8B-B14F-4D97-AF65-F5344CB8AC3E}">
        <p14:creationId xmlns:p14="http://schemas.microsoft.com/office/powerpoint/2010/main" val="1052824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_Presentation 2">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wic_System_Copyright xmlns="http://schemas.microsoft.com/sharepoint/v3/fields" xsi:nil="true"/>
    <ImageCreateDate xmlns="B5BCFCDC-CEB6-4D4F-A4B6-BD14C0E84DEE" xsi:nil="true"/>
    <TaxCatchAll xmlns="df1bc4a4-166f-4967-83c9-a74e50ce6a2e"/>
    <c9b7544c86fb4f218ec7fce492105b6a xmlns="df1bc4a4-166f-4967-83c9-a74e50ce6a2e">
      <Terms xmlns="http://schemas.microsoft.com/office/infopath/2007/PartnerControls"/>
    </c9b7544c86fb4f218ec7fce492105b6a>
    <g37c2579dc9c4d5b904a6cc6463129a2 xmlns="df1bc4a4-166f-4967-83c9-a74e50ce6a2e">
      <Terms xmlns="http://schemas.microsoft.com/office/infopath/2007/PartnerControls"/>
    </g37c2579dc9c4d5b904a6cc6463129a2>
    <PublishingExpirationDate xmlns="http://schemas.microsoft.com/sharepoint/v3" xsi:nil="true"/>
    <mb551c9132a74760a4cb9c95894f05b5 xmlns="df1bc4a4-166f-4967-83c9-a74e50ce6a2e">
      <Terms xmlns="http://schemas.microsoft.com/office/infopath/2007/PartnerControls"/>
    </mb551c9132a74760a4cb9c95894f05b5>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3CCA670D5B1EA45A735BF9A3DF3A721" ma:contentTypeVersion="4" ma:contentTypeDescription="Upload an image." ma:contentTypeScope="" ma:versionID="f3a9e7b0652c8ba15bf0746e82bb65a6">
  <xsd:schema xmlns:xsd="http://www.w3.org/2001/XMLSchema" xmlns:xs="http://www.w3.org/2001/XMLSchema" xmlns:p="http://schemas.microsoft.com/office/2006/metadata/properties" xmlns:ns1="http://schemas.microsoft.com/sharepoint/v3" xmlns:ns2="B5BCFCDC-CEB6-4D4F-A4B6-BD14C0E84DEE" xmlns:ns3="http://schemas.microsoft.com/sharepoint/v3/fields" xmlns:ns4="df1bc4a4-166f-4967-83c9-a74e50ce6a2e" xmlns:ns5="b5bcfcdc-ceb6-4d4f-a4b6-bd14c0e84dee" targetNamespace="http://schemas.microsoft.com/office/2006/metadata/properties" ma:root="true" ma:fieldsID="4b321d656e493fad36cdbbdacad7a00a" ns1:_="" ns2:_="" ns3:_="" ns4:_="" ns5:_="">
    <xsd:import namespace="http://schemas.microsoft.com/sharepoint/v3"/>
    <xsd:import namespace="B5BCFCDC-CEB6-4D4F-A4B6-BD14C0E84DEE"/>
    <xsd:import namespace="http://schemas.microsoft.com/sharepoint/v3/fields"/>
    <xsd:import namespace="df1bc4a4-166f-4967-83c9-a74e50ce6a2e"/>
    <xsd:import namespace="b5bcfcdc-ceb6-4d4f-a4b6-bd14c0e84dee"/>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mb551c9132a74760a4cb9c95894f05b5" minOccurs="0"/>
                <xsd:element ref="ns4:g37c2579dc9c4d5b904a6cc6463129a2" minOccurs="0"/>
                <xsd:element ref="ns4:c9b7544c86fb4f218ec7fce492105b6a" minOccurs="0"/>
                <xsd:element ref="ns4:TaxCatchAll" minOccurs="0"/>
                <xsd:element ref="ns1:PublishingStartDate" minOccurs="0"/>
                <xsd:element ref="ns1:PublishingExpirationDat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4" nillable="true" ma:displayName="Scheduling Start Date" ma:description="" ma:hidden="true" ma:internalName="PublishingStartDate">
      <xsd:simpleType>
        <xsd:restriction base="dms:Unknown"/>
      </xsd:simpleType>
    </xsd:element>
    <xsd:element name="PublishingExpirationDate" ma:index="3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CFCDC-CEB6-4D4F-A4B6-BD14C0E84DE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bc4a4-166f-4967-83c9-a74e50ce6a2e" elementFormDefault="qualified">
    <xsd:import namespace="http://schemas.microsoft.com/office/2006/documentManagement/types"/>
    <xsd:import namespace="http://schemas.microsoft.com/office/infopath/2007/PartnerControls"/>
    <xsd:element name="mb551c9132a74760a4cb9c95894f05b5" ma:index="27" nillable="true" ma:taxonomy="true" ma:internalName="mb551c9132a74760a4cb9c95894f05b5" ma:taxonomyFieldName="LocationAlz" ma:displayName="Location" ma:default="" ma:fieldId="{6b551c91-32a7-4760-a4cb-9c95894f05b5}" ma:sspId="234cc4f6-1ea8-4064-b7f5-3804b9560f78" ma:termSetId="06cd20e9-9147-4d76-9b05-2d84a022ae97" ma:anchorId="00000000-0000-0000-0000-000000000000" ma:open="false" ma:isKeyword="false">
      <xsd:complexType>
        <xsd:sequence>
          <xsd:element ref="pc:Terms" minOccurs="0" maxOccurs="1"/>
        </xsd:sequence>
      </xsd:complexType>
    </xsd:element>
    <xsd:element name="g37c2579dc9c4d5b904a6cc6463129a2" ma:index="29" nillable="true" ma:taxonomy="true" ma:internalName="g37c2579dc9c4d5b904a6cc6463129a2" ma:taxonomyFieldName="DepartmentAlz" ma:displayName="Department" ma:fieldId="{037c2579-dc9c-4d5b-904a-6cc6463129a2}" ma:sspId="234cc4f6-1ea8-4064-b7f5-3804b9560f78" ma:termSetId="5158a808-cd8e-412d-a383-9414942a4042" ma:anchorId="00000000-0000-0000-0000-000000000000" ma:open="false" ma:isKeyword="false">
      <xsd:complexType>
        <xsd:sequence>
          <xsd:element ref="pc:Terms" minOccurs="0" maxOccurs="1"/>
        </xsd:sequence>
      </xsd:complexType>
    </xsd:element>
    <xsd:element name="c9b7544c86fb4f218ec7fce492105b6a" ma:index="31" nillable="true" ma:taxonomy="true" ma:internalName="c9b7544c86fb4f218ec7fce492105b6a" ma:taxonomyFieldName="TagAlz" ma:displayName="Alz Tag" ma:fieldId="{c9b7544c-86fb-4f21-8ec7-fce492105b6a}" ma:sspId="234cc4f6-1ea8-4064-b7f5-3804b9560f78" ma:termSetId="3909f584-adf6-4c0f-a1d8-a5f50c47bb9e" ma:anchorId="00000000-0000-0000-0000-000000000000" ma:open="false" ma:isKeyword="false">
      <xsd:complexType>
        <xsd:sequence>
          <xsd:element ref="pc:Terms" minOccurs="0" maxOccurs="1"/>
        </xsd:sequence>
      </xsd:complexType>
    </xsd:element>
    <xsd:element name="TaxCatchAll" ma:index="33" nillable="true" ma:displayName="Taxonomy Catch All Column" ma:description="" ma:hidden="true" ma:list="{e5cf7cc2-6032-46f9-aa6e-8cafd6d62c0a}" ma:internalName="TaxCatchAll" ma:showField="CatchAllData" ma:web="df1bc4a4-166f-4967-83c9-a74e50ce6a2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bcfcdc-ceb6-4d4f-a4b6-bd14c0e84dee" elementFormDefault="qualified">
    <xsd:import namespace="http://schemas.microsoft.com/office/2006/documentManagement/types"/>
    <xsd:import namespace="http://schemas.microsoft.com/office/infopath/2007/PartnerControls"/>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3D632-C994-42F0-941E-7F6A6ED148A9}">
  <ds:schemaRefs>
    <ds:schemaRef ds:uri="B5BCFCDC-CEB6-4D4F-A4B6-BD14C0E84DEE"/>
    <ds:schemaRef ds:uri="http://schemas.microsoft.com/sharepoint/v3/fields"/>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 ds:uri="b5bcfcdc-ceb6-4d4f-a4b6-bd14c0e84dee"/>
    <ds:schemaRef ds:uri="df1bc4a4-166f-4967-83c9-a74e50ce6a2e"/>
    <ds:schemaRef ds:uri="http://schemas.microsoft.com/sharepoint/v3"/>
  </ds:schemaRefs>
</ds:datastoreItem>
</file>

<file path=customXml/itemProps2.xml><?xml version="1.0" encoding="utf-8"?>
<ds:datastoreItem xmlns:ds="http://schemas.openxmlformats.org/officeDocument/2006/customXml" ds:itemID="{192E1E8F-0F5D-4782-A3E1-7A38E4F79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BCFCDC-CEB6-4D4F-A4B6-BD14C0E84DEE"/>
    <ds:schemaRef ds:uri="http://schemas.microsoft.com/sharepoint/v3/fields"/>
    <ds:schemaRef ds:uri="df1bc4a4-166f-4967-83c9-a74e50ce6a2e"/>
    <ds:schemaRef ds:uri="b5bcfcdc-ceb6-4d4f-a4b6-bd14c0e84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A912D5-C646-4FE6-A4D1-403BCF8E1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AS_Presentation 2</Template>
  <TotalTime>257</TotalTime>
  <Words>1319</Words>
  <Application>Microsoft Macintosh PowerPoint</Application>
  <PresentationFormat>Custom</PresentationFormat>
  <Paragraphs>168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AS_Presentation 2</vt:lpstr>
      <vt:lpstr>   Dementia and Sight Loss  </vt:lpstr>
      <vt:lpstr>Content</vt:lpstr>
      <vt:lpstr>What is dementia?</vt:lpstr>
      <vt:lpstr>Types of dementia</vt:lpstr>
      <vt:lpstr>Dementia and Sight loss</vt:lpstr>
      <vt:lpstr>Dementia and Sight loss</vt:lpstr>
      <vt:lpstr>What to look for?</vt:lpstr>
      <vt:lpstr>Living with dementia and sight loss</vt:lpstr>
      <vt:lpstr>Visual hallucinations</vt:lpstr>
      <vt:lpstr>Living with dementia and sight loss</vt:lpstr>
      <vt:lpstr>What can be done?</vt:lpstr>
      <vt:lpstr>Eye tests</vt:lpstr>
      <vt:lpstr>Communication</vt:lpstr>
      <vt:lpstr>Aids and technology</vt:lpstr>
      <vt:lpstr>  Diolch  Thank you    </vt:lpstr>
      <vt:lpstr>PowerPoint Presentation</vt:lpstr>
    </vt:vector>
  </TitlesOfParts>
  <Company>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Szalach, Lukasz</dc:creator>
  <cp:lastModifiedBy>Richard Bowers</cp:lastModifiedBy>
  <cp:revision>15</cp:revision>
  <cp:lastPrinted>2018-09-10T15:59:12Z</cp:lastPrinted>
  <dcterms:created xsi:type="dcterms:W3CDTF">2017-10-30T16:18:07Z</dcterms:created>
  <dcterms:modified xsi:type="dcterms:W3CDTF">2018-09-14T14:13:02Z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0x0101009148F5A04DDD49CBA7127AADA5FB792B00AADE34325A8B49CDA8BB4DB53328F2140053CCA670D5B1EA45A735BF9A3DF3A721</vt:lpwstr>
  </property>
  <property fmtid="{D5CDD505-2E9C-101B-9397-08002B2CF9AE}" pid="3" name="TagAlz">
    <vt:lpwstr/>
  </property>
  <property fmtid="{D5CDD505-2E9C-101B-9397-08002B2CF9AE}" pid="4" name="DepartmentAlz">
    <vt:lpwstr/>
  </property>
  <property fmtid="{D5CDD505-2E9C-101B-9397-08002B2CF9AE}" pid="5" name="LocationAlz">
    <vt:lpwstr/>
  </property>
</Properties>
</file>