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handoutMasterIdLst>
    <p:handoutMasterId r:id="rId12"/>
  </p:handoutMasterIdLst>
  <p:sldIdLst>
    <p:sldId id="256" r:id="rId2"/>
    <p:sldId id="277" r:id="rId3"/>
    <p:sldId id="260" r:id="rId4"/>
    <p:sldId id="272" r:id="rId5"/>
    <p:sldId id="273" r:id="rId6"/>
    <p:sldId id="274" r:id="rId7"/>
    <p:sldId id="275" r:id="rId8"/>
    <p:sldId id="271" r:id="rId9"/>
    <p:sldId id="276" r:id="rId10"/>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6" d="100"/>
          <a:sy n="76" d="100"/>
        </p:scale>
        <p:origin x="-1642" y="-250"/>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a:defRPr sz="1200"/>
            </a:lvl1pPr>
          </a:lstStyle>
          <a:p>
            <a:fld id="{C52E7A2F-390B-49B3-8A1E-4E61753D53D8}" type="datetimeFigureOut">
              <a:rPr lang="en-GB" smtClean="0"/>
              <a:t>15/09/2017</a:t>
            </a:fld>
            <a:endParaRPr lang="en-GB"/>
          </a:p>
        </p:txBody>
      </p:sp>
      <p:sp>
        <p:nvSpPr>
          <p:cNvPr id="4" name="Footer Placeholder 3"/>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50443" y="9428583"/>
            <a:ext cx="2945659" cy="496332"/>
          </a:xfrm>
          <a:prstGeom prst="rect">
            <a:avLst/>
          </a:prstGeom>
        </p:spPr>
        <p:txBody>
          <a:bodyPr vert="horz" lIns="91440" tIns="45720" rIns="91440" bIns="45720" rtlCol="0" anchor="b"/>
          <a:lstStyle>
            <a:lvl1pPr algn="r">
              <a:defRPr sz="1200"/>
            </a:lvl1pPr>
          </a:lstStyle>
          <a:p>
            <a:fld id="{BBEEAA7B-36AA-4014-ABEF-7610431AACA5}" type="slidenum">
              <a:rPr lang="en-GB" smtClean="0"/>
              <a:t>‹#›</a:t>
            </a:fld>
            <a:endParaRPr lang="en-GB"/>
          </a:p>
        </p:txBody>
      </p:sp>
    </p:spTree>
    <p:extLst>
      <p:ext uri="{BB962C8B-B14F-4D97-AF65-F5344CB8AC3E}">
        <p14:creationId xmlns:p14="http://schemas.microsoft.com/office/powerpoint/2010/main" val="31054911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79453565-C520-48E1-9F29-2AEB8032D367}" type="datetimeFigureOut">
              <a:rPr lang="en-GB" smtClean="0"/>
              <a:t>15/09/2017</a:t>
            </a:fld>
            <a:endParaRPr lang="en-GB"/>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953B9040-15B0-4D95-B4B4-AF00E054E641}" type="slidenum">
              <a:rPr lang="en-GB" smtClean="0"/>
              <a:t>‹#›</a:t>
            </a:fld>
            <a:endParaRPr lang="en-GB"/>
          </a:p>
        </p:txBody>
      </p:sp>
    </p:spTree>
    <p:extLst>
      <p:ext uri="{BB962C8B-B14F-4D97-AF65-F5344CB8AC3E}">
        <p14:creationId xmlns:p14="http://schemas.microsoft.com/office/powerpoint/2010/main" val="25609967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 I am aware that having an Eye Care Plan and a cohesive sector has meant the profile of eye health in Wales has increased. But more importantly, a lot of </a:t>
            </a:r>
            <a:r>
              <a:rPr lang="en-GB" dirty="0" err="1" smtClean="0"/>
              <a:t>improvments</a:t>
            </a:r>
            <a:r>
              <a:rPr lang="en-GB" dirty="0" smtClean="0"/>
              <a:t> have been made. </a:t>
            </a:r>
          </a:p>
          <a:p>
            <a:endParaRPr lang="en-GB" dirty="0" smtClean="0"/>
          </a:p>
          <a:p>
            <a:pPr>
              <a:spcAft>
                <a:spcPts val="0"/>
              </a:spcAft>
            </a:pPr>
            <a:r>
              <a:rPr lang="en-GB" sz="1200" dirty="0" smtClean="0">
                <a:solidFill>
                  <a:srgbClr val="000000"/>
                </a:solidFill>
                <a:effectLst/>
                <a:latin typeface="+mn-lt"/>
                <a:ea typeface="Calibri"/>
              </a:rPr>
              <a:t> I am aware that having an Eye Care Plan and a cohesive sector has meant the profile of eye health in Wales has increased. But more importantly, a lot of </a:t>
            </a:r>
            <a:r>
              <a:rPr lang="en-GB" sz="1200" dirty="0" err="1" smtClean="0">
                <a:solidFill>
                  <a:srgbClr val="000000"/>
                </a:solidFill>
                <a:effectLst/>
                <a:latin typeface="+mn-lt"/>
                <a:ea typeface="Calibri"/>
              </a:rPr>
              <a:t>improvments</a:t>
            </a:r>
            <a:r>
              <a:rPr lang="en-GB" sz="1200" dirty="0" smtClean="0">
                <a:solidFill>
                  <a:srgbClr val="000000"/>
                </a:solidFill>
                <a:effectLst/>
                <a:latin typeface="+mn-lt"/>
                <a:ea typeface="Calibri"/>
              </a:rPr>
              <a:t> have been made. </a:t>
            </a:r>
            <a:endParaRPr lang="en-GB" sz="1200" dirty="0" smtClean="0">
              <a:effectLst/>
              <a:latin typeface="Times New Roman"/>
              <a:ea typeface="Calibri"/>
            </a:endParaRPr>
          </a:p>
          <a:p>
            <a:pPr>
              <a:spcAft>
                <a:spcPts val="0"/>
              </a:spcAft>
            </a:pPr>
            <a:r>
              <a:rPr lang="en-GB" sz="1200" dirty="0" smtClean="0">
                <a:solidFill>
                  <a:srgbClr val="000000"/>
                </a:solidFill>
                <a:effectLst/>
                <a:latin typeface="+mn-lt"/>
                <a:ea typeface="Calibri"/>
              </a:rPr>
              <a:t> </a:t>
            </a:r>
            <a:endParaRPr lang="en-GB" sz="1200" dirty="0" smtClean="0">
              <a:effectLst/>
              <a:latin typeface="Times New Roman"/>
              <a:ea typeface="Calibri"/>
            </a:endParaRPr>
          </a:p>
          <a:p>
            <a:endParaRPr lang="en-GB" dirty="0"/>
          </a:p>
        </p:txBody>
      </p:sp>
      <p:sp>
        <p:nvSpPr>
          <p:cNvPr id="4" name="Slide Number Placeholder 3"/>
          <p:cNvSpPr>
            <a:spLocks noGrp="1"/>
          </p:cNvSpPr>
          <p:nvPr>
            <p:ph type="sldNum" sz="quarter" idx="10"/>
          </p:nvPr>
        </p:nvSpPr>
        <p:spPr/>
        <p:txBody>
          <a:bodyPr/>
          <a:lstStyle/>
          <a:p>
            <a:fld id="{953B9040-15B0-4D95-B4B4-AF00E054E641}" type="slidenum">
              <a:rPr lang="en-GB" smtClean="0"/>
              <a:t>3</a:t>
            </a:fld>
            <a:endParaRPr lang="en-GB"/>
          </a:p>
        </p:txBody>
      </p:sp>
    </p:spTree>
    <p:extLst>
      <p:ext uri="{BB962C8B-B14F-4D97-AF65-F5344CB8AC3E}">
        <p14:creationId xmlns:p14="http://schemas.microsoft.com/office/powerpoint/2010/main" val="8584806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DBAC9CEC-836A-4BDE-BBA0-D97044172647}" type="datetimeFigureOut">
              <a:rPr lang="en-GB" smtClean="0"/>
              <a:t>15/09/2017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33D4FB1-5F81-46BB-B0FB-6FCABA5184B2}" type="slidenum">
              <a:rPr lang="en-GB" smtClean="0"/>
              <a:t>‹#›</a:t>
            </a:fld>
            <a:endParaRPr lang="en-GB"/>
          </a:p>
        </p:txBody>
      </p:sp>
    </p:spTree>
    <p:extLst>
      <p:ext uri="{BB962C8B-B14F-4D97-AF65-F5344CB8AC3E}">
        <p14:creationId xmlns:p14="http://schemas.microsoft.com/office/powerpoint/2010/main" val="25103746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BAC9CEC-836A-4BDE-BBA0-D97044172647}" type="datetimeFigureOut">
              <a:rPr lang="en-GB" smtClean="0"/>
              <a:t>15/09/2017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33D4FB1-5F81-46BB-B0FB-6FCABA5184B2}" type="slidenum">
              <a:rPr lang="en-GB" smtClean="0"/>
              <a:t>‹#›</a:t>
            </a:fld>
            <a:endParaRPr lang="en-GB"/>
          </a:p>
        </p:txBody>
      </p:sp>
    </p:spTree>
    <p:extLst>
      <p:ext uri="{BB962C8B-B14F-4D97-AF65-F5344CB8AC3E}">
        <p14:creationId xmlns:p14="http://schemas.microsoft.com/office/powerpoint/2010/main" val="26511232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BAC9CEC-836A-4BDE-BBA0-D97044172647}" type="datetimeFigureOut">
              <a:rPr lang="en-GB" smtClean="0"/>
              <a:t>15/09/2017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33D4FB1-5F81-46BB-B0FB-6FCABA5184B2}" type="slidenum">
              <a:rPr lang="en-GB" smtClean="0"/>
              <a:t>‹#›</a:t>
            </a:fld>
            <a:endParaRPr lang="en-GB"/>
          </a:p>
        </p:txBody>
      </p:sp>
    </p:spTree>
    <p:extLst>
      <p:ext uri="{BB962C8B-B14F-4D97-AF65-F5344CB8AC3E}">
        <p14:creationId xmlns:p14="http://schemas.microsoft.com/office/powerpoint/2010/main" val="27482055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BAC9CEC-836A-4BDE-BBA0-D97044172647}" type="datetimeFigureOut">
              <a:rPr lang="en-GB" smtClean="0"/>
              <a:t>15/09/2017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33D4FB1-5F81-46BB-B0FB-6FCABA5184B2}" type="slidenum">
              <a:rPr lang="en-GB" smtClean="0"/>
              <a:t>‹#›</a:t>
            </a:fld>
            <a:endParaRPr lang="en-GB"/>
          </a:p>
        </p:txBody>
      </p:sp>
    </p:spTree>
    <p:extLst>
      <p:ext uri="{BB962C8B-B14F-4D97-AF65-F5344CB8AC3E}">
        <p14:creationId xmlns:p14="http://schemas.microsoft.com/office/powerpoint/2010/main" val="24894730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BAC9CEC-836A-4BDE-BBA0-D97044172647}" type="datetimeFigureOut">
              <a:rPr lang="en-GB" smtClean="0"/>
              <a:t>15/09/2017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33D4FB1-5F81-46BB-B0FB-6FCABA5184B2}" type="slidenum">
              <a:rPr lang="en-GB" smtClean="0"/>
              <a:t>‹#›</a:t>
            </a:fld>
            <a:endParaRPr lang="en-GB"/>
          </a:p>
        </p:txBody>
      </p:sp>
    </p:spTree>
    <p:extLst>
      <p:ext uri="{BB962C8B-B14F-4D97-AF65-F5344CB8AC3E}">
        <p14:creationId xmlns:p14="http://schemas.microsoft.com/office/powerpoint/2010/main" val="8006552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DBAC9CEC-836A-4BDE-BBA0-D97044172647}" type="datetimeFigureOut">
              <a:rPr lang="en-GB" smtClean="0"/>
              <a:t>15/09/2017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33D4FB1-5F81-46BB-B0FB-6FCABA5184B2}" type="slidenum">
              <a:rPr lang="en-GB" smtClean="0"/>
              <a:t>‹#›</a:t>
            </a:fld>
            <a:endParaRPr lang="en-GB"/>
          </a:p>
        </p:txBody>
      </p:sp>
    </p:spTree>
    <p:extLst>
      <p:ext uri="{BB962C8B-B14F-4D97-AF65-F5344CB8AC3E}">
        <p14:creationId xmlns:p14="http://schemas.microsoft.com/office/powerpoint/2010/main" val="1508979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DBAC9CEC-836A-4BDE-BBA0-D97044172647}" type="datetimeFigureOut">
              <a:rPr lang="en-GB" smtClean="0"/>
              <a:t>15/09/2017</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D33D4FB1-5F81-46BB-B0FB-6FCABA5184B2}" type="slidenum">
              <a:rPr lang="en-GB" smtClean="0"/>
              <a:t>‹#›</a:t>
            </a:fld>
            <a:endParaRPr lang="en-GB"/>
          </a:p>
        </p:txBody>
      </p:sp>
    </p:spTree>
    <p:extLst>
      <p:ext uri="{BB962C8B-B14F-4D97-AF65-F5344CB8AC3E}">
        <p14:creationId xmlns:p14="http://schemas.microsoft.com/office/powerpoint/2010/main" val="1765440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DBAC9CEC-836A-4BDE-BBA0-D97044172647}" type="datetimeFigureOut">
              <a:rPr lang="en-GB" smtClean="0"/>
              <a:t>15/09/2017</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D33D4FB1-5F81-46BB-B0FB-6FCABA5184B2}" type="slidenum">
              <a:rPr lang="en-GB" smtClean="0"/>
              <a:t>‹#›</a:t>
            </a:fld>
            <a:endParaRPr lang="en-GB"/>
          </a:p>
        </p:txBody>
      </p:sp>
    </p:spTree>
    <p:extLst>
      <p:ext uri="{BB962C8B-B14F-4D97-AF65-F5344CB8AC3E}">
        <p14:creationId xmlns:p14="http://schemas.microsoft.com/office/powerpoint/2010/main" val="29838629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BAC9CEC-836A-4BDE-BBA0-D97044172647}" type="datetimeFigureOut">
              <a:rPr lang="en-GB" smtClean="0"/>
              <a:t>15/09/2017</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D33D4FB1-5F81-46BB-B0FB-6FCABA5184B2}" type="slidenum">
              <a:rPr lang="en-GB" smtClean="0"/>
              <a:t>‹#›</a:t>
            </a:fld>
            <a:endParaRPr lang="en-GB"/>
          </a:p>
        </p:txBody>
      </p:sp>
    </p:spTree>
    <p:extLst>
      <p:ext uri="{BB962C8B-B14F-4D97-AF65-F5344CB8AC3E}">
        <p14:creationId xmlns:p14="http://schemas.microsoft.com/office/powerpoint/2010/main" val="1951738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BAC9CEC-836A-4BDE-BBA0-D97044172647}" type="datetimeFigureOut">
              <a:rPr lang="en-GB" smtClean="0"/>
              <a:t>15/09/2017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33D4FB1-5F81-46BB-B0FB-6FCABA5184B2}" type="slidenum">
              <a:rPr lang="en-GB" smtClean="0"/>
              <a:t>‹#›</a:t>
            </a:fld>
            <a:endParaRPr lang="en-GB"/>
          </a:p>
        </p:txBody>
      </p:sp>
    </p:spTree>
    <p:extLst>
      <p:ext uri="{BB962C8B-B14F-4D97-AF65-F5344CB8AC3E}">
        <p14:creationId xmlns:p14="http://schemas.microsoft.com/office/powerpoint/2010/main" val="3120087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BAC9CEC-836A-4BDE-BBA0-D97044172647}" type="datetimeFigureOut">
              <a:rPr lang="en-GB" smtClean="0"/>
              <a:t>15/09/2017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33D4FB1-5F81-46BB-B0FB-6FCABA5184B2}" type="slidenum">
              <a:rPr lang="en-GB" smtClean="0"/>
              <a:t>‹#›</a:t>
            </a:fld>
            <a:endParaRPr lang="en-GB"/>
          </a:p>
        </p:txBody>
      </p:sp>
    </p:spTree>
    <p:extLst>
      <p:ext uri="{BB962C8B-B14F-4D97-AF65-F5344CB8AC3E}">
        <p14:creationId xmlns:p14="http://schemas.microsoft.com/office/powerpoint/2010/main" val="42028851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BAC9CEC-836A-4BDE-BBA0-D97044172647}" type="datetimeFigureOut">
              <a:rPr lang="en-GB" smtClean="0"/>
              <a:t>15/09/2017</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33D4FB1-5F81-46BB-B0FB-6FCABA5184B2}" type="slidenum">
              <a:rPr lang="en-GB" smtClean="0"/>
              <a:t>‹#›</a:t>
            </a:fld>
            <a:endParaRPr lang="en-GB"/>
          </a:p>
        </p:txBody>
      </p:sp>
    </p:spTree>
    <p:extLst>
      <p:ext uri="{BB962C8B-B14F-4D97-AF65-F5344CB8AC3E}">
        <p14:creationId xmlns:p14="http://schemas.microsoft.com/office/powerpoint/2010/main" val="33334890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2348880"/>
            <a:ext cx="7772400" cy="1470025"/>
          </a:xfrm>
        </p:spPr>
        <p:txBody>
          <a:bodyPr>
            <a:normAutofit fontScale="90000"/>
          </a:bodyPr>
          <a:lstStyle/>
          <a:p>
            <a:r>
              <a:rPr lang="en-GB" sz="5400" b="1" dirty="0" smtClean="0"/>
              <a:t>Outcomes and Accessibility</a:t>
            </a:r>
            <a:endParaRPr lang="en-GB" sz="5400" b="1" dirty="0"/>
          </a:p>
        </p:txBody>
      </p:sp>
      <p:sp>
        <p:nvSpPr>
          <p:cNvPr id="3" name="Subtitle 2"/>
          <p:cNvSpPr>
            <a:spLocks noGrp="1"/>
          </p:cNvSpPr>
          <p:nvPr>
            <p:ph type="subTitle" idx="1"/>
          </p:nvPr>
        </p:nvSpPr>
        <p:spPr/>
        <p:txBody>
          <a:bodyPr>
            <a:noAutofit/>
          </a:bodyPr>
          <a:lstStyle/>
          <a:p>
            <a:r>
              <a:rPr lang="en-GB" sz="3600" b="1" dirty="0" smtClean="0">
                <a:solidFill>
                  <a:schemeClr val="tx1"/>
                </a:solidFill>
              </a:rPr>
              <a:t>Dr Fiona Jenkins</a:t>
            </a:r>
          </a:p>
          <a:p>
            <a:r>
              <a:rPr lang="en-GB" sz="3600" b="1" dirty="0" smtClean="0">
                <a:solidFill>
                  <a:schemeClr val="tx1"/>
                </a:solidFill>
              </a:rPr>
              <a:t>Chair National Eye </a:t>
            </a:r>
            <a:r>
              <a:rPr lang="en-GB" sz="3600" b="1" dirty="0">
                <a:solidFill>
                  <a:schemeClr val="tx1"/>
                </a:solidFill>
              </a:rPr>
              <a:t>H</a:t>
            </a:r>
            <a:r>
              <a:rPr lang="en-GB" sz="3600" b="1" dirty="0" smtClean="0">
                <a:solidFill>
                  <a:schemeClr val="tx1"/>
                </a:solidFill>
              </a:rPr>
              <a:t>ealth Care Steering Board</a:t>
            </a:r>
            <a:endParaRPr lang="en-GB" sz="3600" b="1" dirty="0">
              <a:solidFill>
                <a:schemeClr val="tx1"/>
              </a:solidFill>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3333750" cy="21145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8" name="Picture 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596336" y="113792"/>
            <a:ext cx="1419459" cy="141945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640732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Housekeeping</a:t>
            </a:r>
            <a:endParaRPr lang="en-GB" dirty="0"/>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59632" y="1628800"/>
            <a:ext cx="6606537" cy="434075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1706721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Eye Health Care Plan</a:t>
            </a:r>
            <a:endParaRPr lang="en-GB" dirty="0"/>
          </a:p>
        </p:txBody>
      </p:sp>
      <p:pic>
        <p:nvPicPr>
          <p:cNvPr id="3074" name="Picture 2"/>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107504" y="1340768"/>
            <a:ext cx="3816424" cy="52862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1"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64088" y="2060847"/>
            <a:ext cx="2882900" cy="4078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2801353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Aug 17 Key priorities</a:t>
            </a:r>
            <a:endParaRPr lang="en-GB" dirty="0"/>
          </a:p>
        </p:txBody>
      </p:sp>
      <p:sp>
        <p:nvSpPr>
          <p:cNvPr id="3" name="Content Placeholder 2"/>
          <p:cNvSpPr>
            <a:spLocks noGrp="1"/>
          </p:cNvSpPr>
          <p:nvPr>
            <p:ph idx="1"/>
          </p:nvPr>
        </p:nvSpPr>
        <p:spPr/>
        <p:txBody>
          <a:bodyPr>
            <a:normAutofit fontScale="92500" lnSpcReduction="10000"/>
          </a:bodyPr>
          <a:lstStyle/>
          <a:p>
            <a:pPr marL="514350" indent="-514350">
              <a:buFont typeface="+mj-lt"/>
              <a:buAutoNum type="arabicPeriod"/>
            </a:pPr>
            <a:r>
              <a:rPr lang="en-GB" dirty="0"/>
              <a:t>Work with Public Health Wales to develop a plan to raise awareness of eye health and the need for regular sight tests to detect and prevent sight loss especially for groups of people at high risk of eye disease</a:t>
            </a:r>
            <a:r>
              <a:rPr lang="en-GB" dirty="0" smtClean="0"/>
              <a:t>.</a:t>
            </a:r>
          </a:p>
          <a:p>
            <a:pPr marL="514350" indent="-514350">
              <a:buFont typeface="+mj-lt"/>
              <a:buAutoNum type="arabicPeriod"/>
            </a:pPr>
            <a:r>
              <a:rPr lang="en-GB" dirty="0"/>
              <a:t>Deliver quality assured vision screening service to children in mainstream schools on school entry and a service that provides an annual sight test to children with special educational needs in schools</a:t>
            </a:r>
            <a:r>
              <a:rPr lang="en-GB" dirty="0" smtClean="0"/>
              <a:t>.</a:t>
            </a:r>
          </a:p>
          <a:p>
            <a:endParaRPr lang="en-GB" dirty="0"/>
          </a:p>
        </p:txBody>
      </p:sp>
    </p:spTree>
    <p:extLst>
      <p:ext uri="{BB962C8B-B14F-4D97-AF65-F5344CB8AC3E}">
        <p14:creationId xmlns:p14="http://schemas.microsoft.com/office/powerpoint/2010/main" val="14953559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6712"/>
            <a:ext cx="8229600" cy="5289451"/>
          </a:xfrm>
        </p:spPr>
        <p:txBody>
          <a:bodyPr>
            <a:normAutofit fontScale="85000" lnSpcReduction="10000"/>
          </a:bodyPr>
          <a:lstStyle/>
          <a:p>
            <a:pPr marL="514350" indent="-514350">
              <a:buFont typeface="+mj-lt"/>
              <a:buAutoNum type="arabicPeriod" startAt="3"/>
            </a:pPr>
            <a:r>
              <a:rPr lang="en-GB" dirty="0"/>
              <a:t>Work with key partners and primary care clusters to ensure good quality eye care is provided to frail older people, those with dementia and to people in care homes and residential care.	</a:t>
            </a:r>
          </a:p>
          <a:p>
            <a:pPr marL="514350" indent="-514350">
              <a:buFont typeface="+mj-lt"/>
              <a:buAutoNum type="arabicPeriod" startAt="3"/>
            </a:pPr>
            <a:r>
              <a:rPr lang="en-GB" dirty="0" smtClean="0"/>
              <a:t>Ensure </a:t>
            </a:r>
            <a:r>
              <a:rPr lang="en-GB" dirty="0"/>
              <a:t>all optometrists practising in Wales are providing the enhanced Eye Health Examination Wales service to enable more people to be managed closer to home</a:t>
            </a:r>
            <a:r>
              <a:rPr lang="en-GB" dirty="0" smtClean="0"/>
              <a:t>.</a:t>
            </a:r>
          </a:p>
          <a:p>
            <a:pPr marL="514350" indent="-514350">
              <a:buFont typeface="+mj-lt"/>
              <a:buAutoNum type="arabicPeriod" startAt="3"/>
            </a:pPr>
            <a:r>
              <a:rPr lang="en-GB" dirty="0"/>
              <a:t>Work with Medical Directors and patients to revise targets for ophthalmology services in hospitals to incorporate measures for all patients (new and follow-up) based on clinical need and risk of irreversible sight loss.	</a:t>
            </a:r>
          </a:p>
          <a:p>
            <a:endParaRPr lang="en-GB" dirty="0"/>
          </a:p>
        </p:txBody>
      </p:sp>
    </p:spTree>
    <p:extLst>
      <p:ext uri="{BB962C8B-B14F-4D97-AF65-F5344CB8AC3E}">
        <p14:creationId xmlns:p14="http://schemas.microsoft.com/office/powerpoint/2010/main" val="18330040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52736"/>
            <a:ext cx="8229600" cy="5073427"/>
          </a:xfrm>
        </p:spPr>
        <p:txBody>
          <a:bodyPr>
            <a:normAutofit fontScale="92500" lnSpcReduction="10000"/>
          </a:bodyPr>
          <a:lstStyle/>
          <a:p>
            <a:pPr marL="514350" indent="-514350">
              <a:buFont typeface="+mj-lt"/>
              <a:buAutoNum type="arabicPeriod" startAt="6"/>
            </a:pPr>
            <a:r>
              <a:rPr lang="en-GB" dirty="0"/>
              <a:t>Support integrated, efficient working and improve the safe communication of information by rolling out electronic optometry referrals and their prioritisation in hospitals across Wales, starting in January 2017. </a:t>
            </a:r>
          </a:p>
          <a:p>
            <a:pPr marL="0" indent="0">
              <a:buNone/>
            </a:pPr>
            <a:r>
              <a:rPr lang="en-GB" dirty="0" smtClean="0"/>
              <a:t>	Appraise </a:t>
            </a:r>
            <a:r>
              <a:rPr lang="en-GB" dirty="0"/>
              <a:t>the options for an all Wales </a:t>
            </a:r>
            <a:r>
              <a:rPr lang="en-GB" dirty="0" smtClean="0"/>
              <a:t>	electronic </a:t>
            </a:r>
            <a:r>
              <a:rPr lang="en-GB" dirty="0"/>
              <a:t>patient record by March 2017 with </a:t>
            </a:r>
            <a:r>
              <a:rPr lang="en-GB" dirty="0" smtClean="0"/>
              <a:t>	a </a:t>
            </a:r>
            <a:r>
              <a:rPr lang="en-GB" dirty="0"/>
              <a:t>view to rolling it out across Wales. 	</a:t>
            </a:r>
          </a:p>
          <a:p>
            <a:pPr marL="514350" indent="-514350">
              <a:buFont typeface="+mj-lt"/>
              <a:buAutoNum type="arabicPeriod" startAt="7"/>
            </a:pPr>
            <a:r>
              <a:rPr lang="en-GB" dirty="0"/>
              <a:t>Implement the priority actions of the Wales Ophthalmic Planned Care Plan including the National Cataract Audit.	</a:t>
            </a:r>
          </a:p>
          <a:p>
            <a:endParaRPr lang="en-GB" dirty="0"/>
          </a:p>
        </p:txBody>
      </p:sp>
    </p:spTree>
    <p:extLst>
      <p:ext uri="{BB962C8B-B14F-4D97-AF65-F5344CB8AC3E}">
        <p14:creationId xmlns:p14="http://schemas.microsoft.com/office/powerpoint/2010/main" val="34121922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14500" y="95250"/>
            <a:ext cx="5715000" cy="66675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3901314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25793" t="21551" r="23467" b="22216"/>
          <a:stretch/>
        </p:blipFill>
        <p:spPr bwMode="auto">
          <a:xfrm>
            <a:off x="3048000" y="228599"/>
            <a:ext cx="4223766" cy="638090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7663593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6947" y="1700808"/>
            <a:ext cx="2857500" cy="396542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099"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15816" y="1772816"/>
            <a:ext cx="6114256" cy="382141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title"/>
          </p:nvPr>
        </p:nvSpPr>
        <p:spPr/>
        <p:txBody>
          <a:bodyPr/>
          <a:lstStyle/>
          <a:p>
            <a:r>
              <a:rPr lang="en-GB" dirty="0" smtClean="0"/>
              <a:t>Outcomes &amp; Accessibility</a:t>
            </a:r>
            <a:endParaRPr lang="en-GB" dirty="0"/>
          </a:p>
        </p:txBody>
      </p:sp>
    </p:spTree>
    <p:extLst>
      <p:ext uri="{BB962C8B-B14F-4D97-AF65-F5344CB8AC3E}">
        <p14:creationId xmlns:p14="http://schemas.microsoft.com/office/powerpoint/2010/main" val="190022428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554</TotalTime>
  <Words>205</Words>
  <Application>Microsoft Office PowerPoint</Application>
  <PresentationFormat>On-screen Show (4:3)</PresentationFormat>
  <Paragraphs>20</Paragraphs>
  <Slides>9</Slides>
  <Notes>1</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Outcomes and Accessibility</vt:lpstr>
      <vt:lpstr>Housekeeping</vt:lpstr>
      <vt:lpstr>Eye Health Care Plan</vt:lpstr>
      <vt:lpstr>Aug 17 Key priorities</vt:lpstr>
      <vt:lpstr>PowerPoint Presentation</vt:lpstr>
      <vt:lpstr>PowerPoint Presentation</vt:lpstr>
      <vt:lpstr>PowerPoint Presentation</vt:lpstr>
      <vt:lpstr>PowerPoint Presentation</vt:lpstr>
      <vt:lpstr>Outcomes &amp; Accessibility</vt:lpstr>
    </vt:vector>
  </TitlesOfParts>
  <Company>CardiffandVale UHB</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CVUHB</dc:creator>
  <cp:lastModifiedBy>CVUHB</cp:lastModifiedBy>
  <cp:revision>21</cp:revision>
  <cp:lastPrinted>2016-09-15T06:05:15Z</cp:lastPrinted>
  <dcterms:created xsi:type="dcterms:W3CDTF">2016-09-12T13:20:23Z</dcterms:created>
  <dcterms:modified xsi:type="dcterms:W3CDTF">2017-09-15T15:52:49Z</dcterms:modified>
</cp:coreProperties>
</file>