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48" r:id="rId2"/>
    <p:sldId id="351" r:id="rId3"/>
    <p:sldId id="350" r:id="rId4"/>
    <p:sldId id="352" r:id="rId5"/>
    <p:sldId id="343" r:id="rId6"/>
    <p:sldId id="327" r:id="rId7"/>
    <p:sldId id="328" r:id="rId8"/>
    <p:sldId id="329" r:id="rId9"/>
    <p:sldId id="353" r:id="rId10"/>
    <p:sldId id="330" r:id="rId11"/>
    <p:sldId id="339" r:id="rId12"/>
    <p:sldId id="340" r:id="rId13"/>
    <p:sldId id="341" r:id="rId14"/>
    <p:sldId id="345" r:id="rId15"/>
    <p:sldId id="362" r:id="rId16"/>
    <p:sldId id="344" r:id="rId17"/>
    <p:sldId id="342" r:id="rId18"/>
    <p:sldId id="346" r:id="rId19"/>
    <p:sldId id="347" r:id="rId20"/>
    <p:sldId id="365" r:id="rId21"/>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1" autoAdjust="0"/>
    <p:restoredTop sz="96433" autoAdjust="0"/>
  </p:normalViewPr>
  <p:slideViewPr>
    <p:cSldViewPr>
      <p:cViewPr varScale="1">
        <p:scale>
          <a:sx n="70" d="100"/>
          <a:sy n="70" d="100"/>
        </p:scale>
        <p:origin x="372" y="72"/>
      </p:cViewPr>
      <p:guideLst>
        <p:guide orient="horz" pos="2160"/>
        <p:guide pos="2880"/>
      </p:guideLst>
    </p:cSldViewPr>
  </p:slideViewPr>
  <p:outlineViewPr>
    <p:cViewPr>
      <p:scale>
        <a:sx n="33" d="100"/>
        <a:sy n="33" d="100"/>
      </p:scale>
      <p:origin x="0" y="-288"/>
    </p:cViewPr>
  </p:outlineViewPr>
  <p:notesTextViewPr>
    <p:cViewPr>
      <p:scale>
        <a:sx n="1" d="1"/>
        <a:sy n="1" d="1"/>
      </p:scale>
      <p:origin x="0" y="0"/>
    </p:cViewPr>
  </p:notesTextViewPr>
  <p:sorterViewPr>
    <p:cViewPr varScale="1">
      <p:scale>
        <a:sx n="1" d="1"/>
        <a:sy n="1" d="1"/>
      </p:scale>
      <p:origin x="0" y="-184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29837"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4ABF4FFF-352E-41E2-B345-50FC98C3A59C}" type="datetimeFigureOut">
              <a:rPr lang="en-GB" smtClean="0"/>
              <a:pPr/>
              <a:t>20/09/2017</a:t>
            </a:fld>
            <a:endParaRPr lang="en-GB"/>
          </a:p>
        </p:txBody>
      </p:sp>
      <p:sp>
        <p:nvSpPr>
          <p:cNvPr id="4" name="Footer Placeholder 3"/>
          <p:cNvSpPr>
            <a:spLocks noGrp="1"/>
          </p:cNvSpPr>
          <p:nvPr>
            <p:ph type="ftr" sz="quarter" idx="2"/>
          </p:nvPr>
        </p:nvSpPr>
        <p:spPr>
          <a:xfrm>
            <a:off x="1" y="9443665"/>
            <a:ext cx="2929837" cy="4988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29761" y="9443665"/>
            <a:ext cx="2929837" cy="498850"/>
          </a:xfrm>
          <a:prstGeom prst="rect">
            <a:avLst/>
          </a:prstGeom>
        </p:spPr>
        <p:txBody>
          <a:bodyPr vert="horz" lIns="91440" tIns="45720" rIns="91440" bIns="45720" rtlCol="0" anchor="b"/>
          <a:lstStyle>
            <a:lvl1pPr algn="r">
              <a:defRPr sz="1200"/>
            </a:lvl1pPr>
          </a:lstStyle>
          <a:p>
            <a:fld id="{56583D66-2372-4734-BBAF-A36AF533060C}" type="slidenum">
              <a:rPr lang="en-GB" smtClean="0"/>
              <a:pPr/>
              <a:t>‹#›</a:t>
            </a:fld>
            <a:endParaRPr lang="en-GB"/>
          </a:p>
        </p:txBody>
      </p:sp>
    </p:spTree>
    <p:extLst>
      <p:ext uri="{BB962C8B-B14F-4D97-AF65-F5344CB8AC3E}">
        <p14:creationId xmlns:p14="http://schemas.microsoft.com/office/powerpoint/2010/main" val="470162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29837" cy="4971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29761" y="0"/>
            <a:ext cx="2929837" cy="497125"/>
          </a:xfrm>
          <a:prstGeom prst="rect">
            <a:avLst/>
          </a:prstGeom>
        </p:spPr>
        <p:txBody>
          <a:bodyPr vert="horz" lIns="91440" tIns="45720" rIns="91440" bIns="45720" rtlCol="0"/>
          <a:lstStyle>
            <a:lvl1pPr algn="r">
              <a:defRPr sz="1200"/>
            </a:lvl1pPr>
          </a:lstStyle>
          <a:p>
            <a:fld id="{3B4F883C-DCFB-4AD2-9B9E-51DE1D94B914}" type="datetimeFigureOut">
              <a:rPr lang="en-GB" smtClean="0"/>
              <a:pPr/>
              <a:t>20/09/2017</a:t>
            </a:fld>
            <a:endParaRPr lang="en-GB"/>
          </a:p>
        </p:txBody>
      </p:sp>
      <p:sp>
        <p:nvSpPr>
          <p:cNvPr id="4" name="Slide Image Placeholder 3"/>
          <p:cNvSpPr>
            <a:spLocks noGrp="1" noRot="1" noChangeAspect="1"/>
          </p:cNvSpPr>
          <p:nvPr>
            <p:ph type="sldImg" idx="2"/>
          </p:nvPr>
        </p:nvSpPr>
        <p:spPr>
          <a:xfrm>
            <a:off x="896938" y="747713"/>
            <a:ext cx="4967287" cy="37258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722695"/>
            <a:ext cx="5408930" cy="4474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3663"/>
            <a:ext cx="2929837" cy="4971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29761" y="9443663"/>
            <a:ext cx="2929837" cy="497125"/>
          </a:xfrm>
          <a:prstGeom prst="rect">
            <a:avLst/>
          </a:prstGeom>
        </p:spPr>
        <p:txBody>
          <a:bodyPr vert="horz" lIns="91440" tIns="45720" rIns="91440" bIns="45720" rtlCol="0" anchor="b"/>
          <a:lstStyle>
            <a:lvl1pPr algn="r">
              <a:defRPr sz="1200"/>
            </a:lvl1pPr>
          </a:lstStyle>
          <a:p>
            <a:fld id="{C7CB0811-607F-4D87-B68A-E2EF3DAC2111}" type="slidenum">
              <a:rPr lang="en-GB" smtClean="0"/>
              <a:pPr/>
              <a:t>‹#›</a:t>
            </a:fld>
            <a:endParaRPr lang="en-GB"/>
          </a:p>
        </p:txBody>
      </p:sp>
    </p:spTree>
    <p:extLst>
      <p:ext uri="{BB962C8B-B14F-4D97-AF65-F5344CB8AC3E}">
        <p14:creationId xmlns:p14="http://schemas.microsoft.com/office/powerpoint/2010/main" val="1281444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7CB0811-607F-4D87-B68A-E2EF3DAC2111}" type="slidenum">
              <a:rPr lang="en-GB" smtClean="0"/>
              <a:pPr/>
              <a:t>2</a:t>
            </a:fld>
            <a:endParaRPr lang="en-GB"/>
          </a:p>
        </p:txBody>
      </p:sp>
    </p:spTree>
    <p:extLst>
      <p:ext uri="{BB962C8B-B14F-4D97-AF65-F5344CB8AC3E}">
        <p14:creationId xmlns:p14="http://schemas.microsoft.com/office/powerpoint/2010/main" val="3527693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CB0811-607F-4D87-B68A-E2EF3DAC2111}" type="slidenum">
              <a:rPr lang="en-GB" smtClean="0"/>
              <a:pPr/>
              <a:t>6</a:t>
            </a:fld>
            <a:endParaRPr lang="en-GB"/>
          </a:p>
        </p:txBody>
      </p:sp>
    </p:spTree>
    <p:extLst>
      <p:ext uri="{BB962C8B-B14F-4D97-AF65-F5344CB8AC3E}">
        <p14:creationId xmlns:p14="http://schemas.microsoft.com/office/powerpoint/2010/main" val="686910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DB121A-3EE0-477D-9156-D48DA3557101}" type="slidenum">
              <a:rPr lang="en-GB" smtClean="0"/>
              <a:t>13</a:t>
            </a:fld>
            <a:endParaRPr lang="en-GB"/>
          </a:p>
        </p:txBody>
      </p:sp>
    </p:spTree>
    <p:extLst>
      <p:ext uri="{BB962C8B-B14F-4D97-AF65-F5344CB8AC3E}">
        <p14:creationId xmlns:p14="http://schemas.microsoft.com/office/powerpoint/2010/main" val="611208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76965049-9461-4086-9E0C-37AD934123CA}" type="datetime1">
              <a:rPr lang="en-GB" smtClean="0">
                <a:solidFill>
                  <a:prstClr val="black">
                    <a:tint val="75000"/>
                  </a:prstClr>
                </a:solidFill>
              </a:rPr>
              <a:t>20/09/2017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13" y="0"/>
            <a:ext cx="2421892" cy="753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8855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F8BDB1-07BF-424E-80AF-BBE7DC6613F6}" type="datetime1">
              <a:rPr lang="en-GB" smtClean="0">
                <a:solidFill>
                  <a:prstClr val="black">
                    <a:tint val="75000"/>
                  </a:prstClr>
                </a:solidFill>
              </a:rPr>
              <a:t>20/09/2017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94697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D8178F4-14B4-42CA-BBE4-0686873A5050}" type="datetime1">
              <a:rPr lang="en-GB" smtClean="0">
                <a:solidFill>
                  <a:prstClr val="black">
                    <a:tint val="75000"/>
                  </a:prstClr>
                </a:solidFill>
              </a:rPr>
              <a:t>20/09/2017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90970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F49004-B10B-4AF7-A86C-FEA01AB6A0BE}" type="datetime1">
              <a:rPr lang="en-GB" smtClean="0">
                <a:solidFill>
                  <a:prstClr val="black">
                    <a:tint val="75000"/>
                  </a:prstClr>
                </a:solidFill>
              </a:rPr>
              <a:t>20/09/2017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5762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455613"/>
            <a:ext cx="8226425" cy="9144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5613" y="1598613"/>
            <a:ext cx="8226425" cy="4387850"/>
          </a:xfrm>
        </p:spPr>
        <p:txBody>
          <a:bodyPr rtlCol="0">
            <a:normAutofit/>
          </a:bodyPr>
          <a:lstStyle/>
          <a:p>
            <a:pPr lvl="0"/>
            <a:r>
              <a:rPr lang="en-US" noProof="0" smtClean="0"/>
              <a:t>Click icon to add table</a:t>
            </a:r>
            <a:endParaRPr lang="en-GB" noProof="0"/>
          </a:p>
        </p:txBody>
      </p:sp>
      <p:sp>
        <p:nvSpPr>
          <p:cNvPr id="4" name="Footer Placeholder 3"/>
          <p:cNvSpPr>
            <a:spLocks noGrp="1"/>
          </p:cNvSpPr>
          <p:nvPr>
            <p:ph type="ftr" sz="quarter" idx="10"/>
          </p:nvPr>
        </p:nvSpPr>
        <p:spPr>
          <a:xfrm>
            <a:off x="481013" y="6397625"/>
            <a:ext cx="6856412" cy="320675"/>
          </a:xfrm>
        </p:spPr>
        <p:txBody>
          <a:bodyPr/>
          <a:lstStyle>
            <a:lvl1pPr>
              <a:defRPr/>
            </a:lvl1pPr>
          </a:lstStyle>
          <a:p>
            <a:endParaRPr lang="en-GB">
              <a:solidFill>
                <a:prstClr val="black">
                  <a:tint val="75000"/>
                </a:prstClr>
              </a:solidFill>
            </a:endParaRPr>
          </a:p>
        </p:txBody>
      </p:sp>
    </p:spTree>
    <p:extLst>
      <p:ext uri="{BB962C8B-B14F-4D97-AF65-F5344CB8AC3E}">
        <p14:creationId xmlns:p14="http://schemas.microsoft.com/office/powerpoint/2010/main" val="337175538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E06D7FF7-62A0-43E5-B7DA-36C69FD9D508}" type="datetime1">
              <a:rPr lang="en-GB" smtClean="0">
                <a:solidFill>
                  <a:prstClr val="black">
                    <a:tint val="75000"/>
                  </a:prstClr>
                </a:solidFill>
              </a:rPr>
              <a:t>20/09/2017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smtClean="0"/>
            </a:lvl1pPr>
          </a:lstStyle>
          <a:p>
            <a:fld id="{D4D8C3E0-2361-4F4D-A38A-0FFA1D46120C}"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5510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5613" y="455613"/>
            <a:ext cx="8226425" cy="914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5613" y="1598613"/>
            <a:ext cx="4037012" cy="4387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5025" y="1598613"/>
            <a:ext cx="4037013" cy="4387850"/>
          </a:xfrm>
        </p:spPr>
        <p:txBody>
          <a:bodyPr/>
          <a:lstStyle/>
          <a:p>
            <a:r>
              <a:rPr lang="en-US" smtClean="0"/>
              <a:t>Click icon to add clip art</a:t>
            </a:r>
            <a:endParaRPr lang="en-GB"/>
          </a:p>
        </p:txBody>
      </p:sp>
      <p:sp>
        <p:nvSpPr>
          <p:cNvPr id="5" name="Footer Placeholder 4"/>
          <p:cNvSpPr>
            <a:spLocks noGrp="1"/>
          </p:cNvSpPr>
          <p:nvPr>
            <p:ph type="ftr" sz="quarter" idx="10"/>
          </p:nvPr>
        </p:nvSpPr>
        <p:spPr>
          <a:xfrm>
            <a:off x="455613" y="6397625"/>
            <a:ext cx="7599362" cy="204788"/>
          </a:xfrm>
        </p:spPr>
        <p:txBody>
          <a:bodyPr/>
          <a:lstStyle>
            <a:lvl1pPr>
              <a:defRPr/>
            </a:lvl1pPr>
          </a:lstStyle>
          <a:p>
            <a:endParaRPr lang="en-GB">
              <a:solidFill>
                <a:prstClr val="black">
                  <a:tint val="75000"/>
                </a:prstClr>
              </a:solidFill>
            </a:endParaRPr>
          </a:p>
        </p:txBody>
      </p:sp>
    </p:spTree>
    <p:extLst>
      <p:ext uri="{BB962C8B-B14F-4D97-AF65-F5344CB8AC3E}">
        <p14:creationId xmlns:p14="http://schemas.microsoft.com/office/powerpoint/2010/main" val="6204603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CHHS_Wave_on_white copy.jpg"/>
          <p:cNvPicPr>
            <a:picLocks noChangeAspect="1"/>
          </p:cNvPicPr>
          <p:nvPr/>
        </p:nvPicPr>
        <p:blipFill>
          <a:blip r:embed="rId2" cstate="print"/>
          <a:srcRect/>
          <a:stretch>
            <a:fillRect/>
          </a:stretch>
        </p:blipFill>
        <p:spPr bwMode="auto">
          <a:xfrm>
            <a:off x="11113" y="6016625"/>
            <a:ext cx="9132887" cy="796925"/>
          </a:xfrm>
          <a:prstGeom prst="rect">
            <a:avLst/>
          </a:prstGeom>
          <a:noFill/>
          <a:ln w="9525">
            <a:noFill/>
            <a:miter lim="800000"/>
            <a:headEnd/>
            <a:tailEnd/>
          </a:ln>
        </p:spPr>
      </p:pic>
      <p:sp>
        <p:nvSpPr>
          <p:cNvPr id="2" name="Title 1"/>
          <p:cNvSpPr>
            <a:spLocks noGrp="1"/>
          </p:cNvSpPr>
          <p:nvPr>
            <p:ph type="title"/>
          </p:nvPr>
        </p:nvSpPr>
        <p:spPr>
          <a:xfrm>
            <a:off x="395536" y="476672"/>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95536" y="1624137"/>
            <a:ext cx="8229600" cy="43924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fld id="{3103E8E6-17D9-46A0-B3AF-486D4BE7AC82}" type="datetime1">
              <a:rPr lang="en-GB" smtClean="0">
                <a:solidFill>
                  <a:prstClr val="black">
                    <a:tint val="75000"/>
                  </a:prstClr>
                </a:solidFill>
              </a:rPr>
              <a:t>20/09/2017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13" y="0"/>
            <a:ext cx="2421892" cy="753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136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CHHS_Wave_on_white copy.jpg"/>
          <p:cNvPicPr>
            <a:picLocks noChangeAspect="1"/>
          </p:cNvPicPr>
          <p:nvPr/>
        </p:nvPicPr>
        <p:blipFill>
          <a:blip r:embed="rId2" cstate="print"/>
          <a:srcRect/>
          <a:stretch>
            <a:fillRect/>
          </a:stretch>
        </p:blipFill>
        <p:spPr bwMode="auto">
          <a:xfrm>
            <a:off x="11113" y="6016625"/>
            <a:ext cx="9132887" cy="796925"/>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C665EA0-194A-4D57-9D90-1784A7DAF38C}" type="datetime1">
              <a:rPr lang="en-GB" smtClean="0">
                <a:solidFill>
                  <a:prstClr val="black">
                    <a:tint val="75000"/>
                  </a:prstClr>
                </a:solidFill>
              </a:rPr>
              <a:t>20/09/2017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6492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5CA7A11-D330-4B98-80EC-168A70547F74}" type="datetime1">
              <a:rPr lang="en-GB" smtClean="0">
                <a:solidFill>
                  <a:prstClr val="black">
                    <a:tint val="75000"/>
                  </a:prstClr>
                </a:solidFill>
              </a:rPr>
              <a:t>20/09/2017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7927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3" descr="CHHS_Wave_on_white copy.jpg"/>
          <p:cNvPicPr>
            <a:picLocks noChangeAspect="1"/>
          </p:cNvPicPr>
          <p:nvPr/>
        </p:nvPicPr>
        <p:blipFill>
          <a:blip r:embed="rId2" cstate="print"/>
          <a:srcRect/>
          <a:stretch>
            <a:fillRect/>
          </a:stretch>
        </p:blipFill>
        <p:spPr bwMode="auto">
          <a:xfrm>
            <a:off x="11113" y="6016625"/>
            <a:ext cx="9132887" cy="79692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250825" y="6381750"/>
            <a:ext cx="2133600" cy="365125"/>
          </a:xfrm>
        </p:spPr>
        <p:txBody>
          <a:bodyPr/>
          <a:lstStyle>
            <a:lvl1pPr algn="r">
              <a:defRPr b="1">
                <a:solidFill>
                  <a:srgbClr val="002060"/>
                </a:solidFill>
              </a:defRPr>
            </a:lvl1pPr>
          </a:lstStyle>
          <a:p>
            <a:fld id="{EB640ACB-7707-497C-91BB-D009DD47417C}" type="datetime1">
              <a:rPr lang="en-GB" smtClean="0"/>
              <a:t>20/09/2017</a:t>
            </a:fld>
            <a:endParaRPr lang="en-GB"/>
          </a:p>
        </p:txBody>
      </p:sp>
      <p:sp>
        <p:nvSpPr>
          <p:cNvPr id="9" name="Slide Number Placeholder 5"/>
          <p:cNvSpPr>
            <a:spLocks noGrp="1"/>
          </p:cNvSpPr>
          <p:nvPr>
            <p:ph type="sldNum" sz="quarter" idx="11"/>
          </p:nvPr>
        </p:nvSpPr>
        <p:spPr>
          <a:xfrm>
            <a:off x="6804025" y="6308725"/>
            <a:ext cx="2133600" cy="365125"/>
          </a:xfrm>
        </p:spPr>
        <p:txBody>
          <a:bodyPr/>
          <a:lstStyle>
            <a:lvl1pPr>
              <a:defRPr lang="en-US" b="1">
                <a:solidFill>
                  <a:srgbClr val="002060"/>
                </a:solidFill>
              </a:defRPr>
            </a:lvl1pPr>
          </a:lstStyle>
          <a:p>
            <a:fld id="{D4D8C3E0-2361-4F4D-A38A-0FFA1D46120C}" type="slidenum">
              <a:rPr lang="en-GB" smtClean="0"/>
              <a:pPr/>
              <a:t>‹#›</a:t>
            </a:fld>
            <a:endParaRPr lang="en-GB"/>
          </a:p>
        </p:txBody>
      </p:sp>
    </p:spTree>
    <p:extLst>
      <p:ext uri="{BB962C8B-B14F-4D97-AF65-F5344CB8AC3E}">
        <p14:creationId xmlns:p14="http://schemas.microsoft.com/office/powerpoint/2010/main" val="268482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descr="CHHS_Wave_on_white copy.jpg"/>
          <p:cNvPicPr>
            <a:picLocks noChangeAspect="1"/>
          </p:cNvPicPr>
          <p:nvPr/>
        </p:nvPicPr>
        <p:blipFill>
          <a:blip r:embed="rId2" cstate="print"/>
          <a:srcRect/>
          <a:stretch>
            <a:fillRect/>
          </a:stretch>
        </p:blipFill>
        <p:spPr bwMode="auto">
          <a:xfrm>
            <a:off x="11113" y="6016625"/>
            <a:ext cx="9132887" cy="796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fld id="{E49590AA-8780-4945-9F93-E4FAA6AD068E}" type="datetime1">
              <a:rPr lang="en-GB" smtClean="0">
                <a:solidFill>
                  <a:prstClr val="black">
                    <a:tint val="75000"/>
                  </a:prstClr>
                </a:solidFill>
              </a:rPr>
              <a:t>20/09/2017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8774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descr="CHHS_Wave_on_white copy.jpg"/>
          <p:cNvPicPr>
            <a:picLocks noChangeAspect="1"/>
          </p:cNvPicPr>
          <p:nvPr/>
        </p:nvPicPr>
        <p:blipFill>
          <a:blip r:embed="rId2" cstate="print"/>
          <a:srcRect/>
          <a:stretch>
            <a:fillRect/>
          </a:stretch>
        </p:blipFill>
        <p:spPr bwMode="auto">
          <a:xfrm>
            <a:off x="11113" y="6016625"/>
            <a:ext cx="9132887" cy="796925"/>
          </a:xfrm>
          <a:prstGeom prst="rect">
            <a:avLst/>
          </a:prstGeom>
          <a:noFill/>
          <a:ln w="9525">
            <a:noFill/>
            <a:miter lim="800000"/>
            <a:headEnd/>
            <a:tailEnd/>
          </a:ln>
        </p:spPr>
      </p:pic>
      <p:sp>
        <p:nvSpPr>
          <p:cNvPr id="3" name="Date Placeholder 3"/>
          <p:cNvSpPr>
            <a:spLocks noGrp="1"/>
          </p:cNvSpPr>
          <p:nvPr>
            <p:ph type="dt" sz="half" idx="10"/>
          </p:nvPr>
        </p:nvSpPr>
        <p:spPr/>
        <p:txBody>
          <a:bodyPr/>
          <a:lstStyle>
            <a:lvl1pPr>
              <a:defRPr/>
            </a:lvl1pPr>
          </a:lstStyle>
          <a:p>
            <a:fld id="{EFE6C2D7-1047-4A8C-845D-A82A987F00F4}" type="datetime1">
              <a:rPr lang="en-GB" smtClean="0">
                <a:solidFill>
                  <a:prstClr val="black">
                    <a:tint val="75000"/>
                  </a:prstClr>
                </a:solidFill>
              </a:rPr>
              <a:t>20/09/2017</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600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07BECAA-AC47-4683-BD55-44608E9AD2F9}" type="datetime1">
              <a:rPr lang="en-GB" smtClean="0">
                <a:solidFill>
                  <a:prstClr val="black">
                    <a:tint val="75000"/>
                  </a:prstClr>
                </a:solidFill>
              </a:rPr>
              <a:t>20/09/2017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8669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8F364C4-1B3E-4BF9-8702-64F4A8A37758}" type="datetime1">
              <a:rPr lang="en-GB" smtClean="0">
                <a:solidFill>
                  <a:prstClr val="black">
                    <a:tint val="75000"/>
                  </a:prstClr>
                </a:solidFill>
              </a:rPr>
              <a:t>20/09/2017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8754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D199C320-F1BA-49AF-8D70-CE97FFC489DF}" type="datetime1">
              <a:rPr lang="en-GB" smtClean="0">
                <a:solidFill>
                  <a:prstClr val="black">
                    <a:tint val="75000"/>
                  </a:prstClr>
                </a:solidFill>
              </a:rPr>
              <a:t>20/09/2017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D4D8C3E0-2361-4F4D-A38A-0FFA1D46120C}" type="slidenum">
              <a:rPr lang="en-GB" smtClean="0">
                <a:solidFill>
                  <a:prstClr val="black">
                    <a:tint val="75000"/>
                  </a:prstClr>
                </a:solidFill>
              </a:rPr>
              <a:pPr/>
              <a:t>‹#›</a:t>
            </a:fld>
            <a:endParaRPr lang="en-GB">
              <a:solidFill>
                <a:prstClr val="black">
                  <a:tint val="75000"/>
                </a:prstClr>
              </a:solidFill>
            </a:endParaRPr>
          </a:p>
        </p:txBody>
      </p:sp>
      <p:pic>
        <p:nvPicPr>
          <p:cNvPr id="1031" name="Picture 3" descr="CHHS_Wave_on_white copy.jpg"/>
          <p:cNvPicPr>
            <a:picLocks noChangeAspect="1"/>
          </p:cNvPicPr>
          <p:nvPr/>
        </p:nvPicPr>
        <p:blipFill>
          <a:blip r:embed="rId17" cstate="print"/>
          <a:srcRect/>
          <a:stretch>
            <a:fillRect/>
          </a:stretch>
        </p:blipFill>
        <p:spPr bwMode="auto">
          <a:xfrm>
            <a:off x="11113" y="6016625"/>
            <a:ext cx="9132887" cy="796925"/>
          </a:xfrm>
          <a:prstGeom prst="rect">
            <a:avLst/>
          </a:prstGeom>
          <a:noFill/>
          <a:ln w="9525">
            <a:noFill/>
            <a:miter lim="800000"/>
            <a:headEnd/>
            <a:tailEnd/>
          </a:ln>
        </p:spPr>
      </p:pic>
      <p:pic>
        <p:nvPicPr>
          <p:cNvPr id="8" name="Picture 7" descr="SCHE logo (colour).jpg"/>
          <p:cNvPicPr>
            <a:picLocks noChangeAspect="1"/>
          </p:cNvPicPr>
          <p:nvPr/>
        </p:nvPicPr>
        <p:blipFill>
          <a:blip r:embed="rId18" cstate="print"/>
          <a:stretch>
            <a:fillRect/>
          </a:stretch>
        </p:blipFill>
        <p:spPr>
          <a:xfrm>
            <a:off x="7039516" y="116632"/>
            <a:ext cx="2104484" cy="543188"/>
          </a:xfrm>
          <a:prstGeom prst="rect">
            <a:avLst/>
          </a:prstGeom>
        </p:spPr>
      </p:pic>
    </p:spTree>
    <p:extLst>
      <p:ext uri="{BB962C8B-B14F-4D97-AF65-F5344CB8AC3E}">
        <p14:creationId xmlns:p14="http://schemas.microsoft.com/office/powerpoint/2010/main" val="2090244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7584" y="1484784"/>
            <a:ext cx="7772400" cy="1470025"/>
          </a:xfrm>
        </p:spPr>
        <p:txBody>
          <a:bodyPr/>
          <a:lstStyle/>
          <a:p>
            <a:r>
              <a:rPr lang="en-GB" sz="4000" b="1" dirty="0"/>
              <a:t>Progress on the Wet </a:t>
            </a:r>
            <a:r>
              <a:rPr lang="en-GB" sz="4000" b="1" dirty="0" smtClean="0"/>
              <a:t>Age-Related </a:t>
            </a:r>
            <a:r>
              <a:rPr lang="en-GB" sz="4000" b="1" dirty="0"/>
              <a:t>Macular Degeneration </a:t>
            </a:r>
            <a:r>
              <a:rPr lang="en-GB" sz="4000" b="1" dirty="0" smtClean="0"/>
              <a:t>pathfinders </a:t>
            </a:r>
            <a:r>
              <a:rPr lang="en-GB" sz="4000" b="1" dirty="0"/>
              <a:t>service evaluation.</a:t>
            </a:r>
            <a:endParaRPr lang="en-GB" sz="4000" dirty="0"/>
          </a:p>
        </p:txBody>
      </p:sp>
      <p:sp>
        <p:nvSpPr>
          <p:cNvPr id="7" name="Subtitle 6"/>
          <p:cNvSpPr>
            <a:spLocks noGrp="1"/>
          </p:cNvSpPr>
          <p:nvPr>
            <p:ph type="subTitle" idx="1"/>
          </p:nvPr>
        </p:nvSpPr>
        <p:spPr>
          <a:xfrm>
            <a:off x="953344" y="3587948"/>
            <a:ext cx="7520880" cy="2135262"/>
          </a:xfrm>
        </p:spPr>
        <p:txBody>
          <a:bodyPr/>
          <a:lstStyle/>
          <a:p>
            <a:endParaRPr lang="en-GB" sz="2400" dirty="0">
              <a:solidFill>
                <a:schemeClr val="tx1"/>
              </a:solidFill>
            </a:endParaRPr>
          </a:p>
          <a:p>
            <a:r>
              <a:rPr lang="en-GB" dirty="0" smtClean="0">
                <a:solidFill>
                  <a:schemeClr val="tx1"/>
                </a:solidFill>
              </a:rPr>
              <a:t>Rachel North </a:t>
            </a:r>
          </a:p>
          <a:p>
            <a:endParaRPr lang="en-GB" sz="2400" dirty="0">
              <a:solidFill>
                <a:schemeClr val="tx1"/>
              </a:solidFill>
            </a:endParaRPr>
          </a:p>
          <a:p>
            <a:r>
              <a:rPr lang="en-GB" sz="2400" dirty="0" smtClean="0">
                <a:solidFill>
                  <a:schemeClr val="tx1"/>
                </a:solidFill>
              </a:rPr>
              <a:t>Pippa Anderson, Joyce Kenkre, Carolyn Wallace </a:t>
            </a:r>
            <a:endParaRPr lang="en-GB" sz="2400" dirty="0">
              <a:solidFill>
                <a:schemeClr val="tx1"/>
              </a:solidFill>
            </a:endParaRPr>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1</a:t>
            </a:fld>
            <a:endParaRPr lang="en-GB" dirty="0">
              <a:solidFill>
                <a:prstClr val="black">
                  <a:tint val="75000"/>
                </a:prstClr>
              </a:solidFill>
            </a:endParaRPr>
          </a:p>
        </p:txBody>
      </p:sp>
    </p:spTree>
    <p:extLst>
      <p:ext uri="{BB962C8B-B14F-4D97-AF65-F5344CB8AC3E}">
        <p14:creationId xmlns:p14="http://schemas.microsoft.com/office/powerpoint/2010/main" val="3420354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8085"/>
            <a:ext cx="8507288" cy="6460827"/>
          </a:xfrm>
        </p:spPr>
        <p:txBody>
          <a:bodyPr>
            <a:normAutofit/>
          </a:bodyPr>
          <a:lstStyle/>
          <a:p>
            <a:pPr marL="0" indent="0">
              <a:buNone/>
            </a:pPr>
            <a:r>
              <a:rPr lang="en-GB" sz="2400" b="1" u="sng" dirty="0" smtClean="0"/>
              <a:t>Location of clinic</a:t>
            </a:r>
            <a:r>
              <a:rPr lang="en-GB" sz="2400" u="sng" dirty="0" smtClean="0"/>
              <a:t/>
            </a:r>
            <a:br>
              <a:rPr lang="en-GB" sz="2400" u="sng" dirty="0" smtClean="0"/>
            </a:br>
            <a:endParaRPr lang="en-GB" sz="2400" dirty="0"/>
          </a:p>
          <a:p>
            <a:r>
              <a:rPr lang="en-GB" sz="2400" dirty="0"/>
              <a:t>‘</a:t>
            </a:r>
            <a:r>
              <a:rPr lang="en-GB" sz="2400" i="1" dirty="0"/>
              <a:t>I'd like to keep coming here as it is close to home</a:t>
            </a:r>
            <a:r>
              <a:rPr lang="en-GB" sz="2400" dirty="0"/>
              <a:t>’ – </a:t>
            </a:r>
            <a:r>
              <a:rPr lang="en-GB" sz="2400" dirty="0" smtClean="0"/>
              <a:t>Site 2</a:t>
            </a:r>
            <a:br>
              <a:rPr lang="en-GB" sz="2400" dirty="0" smtClean="0"/>
            </a:br>
            <a:endParaRPr lang="en-GB" sz="2400" dirty="0"/>
          </a:p>
          <a:p>
            <a:r>
              <a:rPr lang="en-GB" sz="2400" dirty="0" smtClean="0"/>
              <a:t>‘</a:t>
            </a:r>
            <a:r>
              <a:rPr lang="en-GB" sz="2400" i="1" dirty="0"/>
              <a:t>I feel an eye clinic setting is preferable to a hospital setting. Seems calmer and more organised and easier to speak to the </a:t>
            </a:r>
            <a:r>
              <a:rPr lang="en-GB" sz="2400" i="1" dirty="0" smtClean="0"/>
              <a:t>relevant </a:t>
            </a:r>
            <a:r>
              <a:rPr lang="en-GB" sz="2400" i="1" dirty="0"/>
              <a:t>staff. Feel less stressed. The procedure is very unpleasant and therefore a more pleasant and calming setting certainly helps</a:t>
            </a:r>
            <a:r>
              <a:rPr lang="en-GB" sz="2400" dirty="0"/>
              <a:t>’ – </a:t>
            </a:r>
            <a:r>
              <a:rPr lang="en-GB" sz="2400" dirty="0" smtClean="0"/>
              <a:t> Site 1</a:t>
            </a:r>
            <a:br>
              <a:rPr lang="en-GB" sz="2400" dirty="0" smtClean="0"/>
            </a:br>
            <a:endParaRPr lang="en-GB" sz="2400" dirty="0" smtClean="0"/>
          </a:p>
          <a:p>
            <a:pPr marL="0" lvl="0" indent="0">
              <a:buNone/>
            </a:pPr>
            <a:r>
              <a:rPr lang="en-GB" sz="2400" b="1" u="sng" dirty="0">
                <a:solidFill>
                  <a:prstClr val="black"/>
                </a:solidFill>
              </a:rPr>
              <a:t>Satisfaction with service/treatment</a:t>
            </a:r>
            <a:r>
              <a:rPr lang="en-GB" sz="2400" u="sng" dirty="0">
                <a:solidFill>
                  <a:prstClr val="black"/>
                </a:solidFill>
              </a:rPr>
              <a:t/>
            </a:r>
            <a:br>
              <a:rPr lang="en-GB" sz="2400" u="sng" dirty="0">
                <a:solidFill>
                  <a:prstClr val="black"/>
                </a:solidFill>
              </a:rPr>
            </a:br>
            <a:endParaRPr lang="en-GB" sz="2400" u="sng" dirty="0">
              <a:solidFill>
                <a:prstClr val="black"/>
              </a:solidFill>
            </a:endParaRPr>
          </a:p>
          <a:p>
            <a:pPr lvl="0"/>
            <a:r>
              <a:rPr lang="en-GB" sz="2400" dirty="0">
                <a:solidFill>
                  <a:prstClr val="black"/>
                </a:solidFill>
              </a:rPr>
              <a:t>‘</a:t>
            </a:r>
            <a:r>
              <a:rPr lang="en-GB" sz="2400" i="1" dirty="0">
                <a:solidFill>
                  <a:prstClr val="black"/>
                </a:solidFill>
              </a:rPr>
              <a:t>I feel very fortunate that my treatment is in such good hands</a:t>
            </a:r>
            <a:r>
              <a:rPr lang="en-GB" sz="2400" dirty="0">
                <a:solidFill>
                  <a:prstClr val="black"/>
                </a:solidFill>
              </a:rPr>
              <a:t>’ </a:t>
            </a:r>
            <a:endParaRPr lang="en-GB" sz="2400" dirty="0" smtClean="0">
              <a:solidFill>
                <a:prstClr val="black"/>
              </a:solidFill>
            </a:endParaRPr>
          </a:p>
          <a:p>
            <a:pPr marL="0" lvl="0" indent="0">
              <a:buNone/>
            </a:pPr>
            <a:r>
              <a:rPr lang="en-GB" sz="2400" dirty="0">
                <a:solidFill>
                  <a:prstClr val="black"/>
                </a:solidFill>
              </a:rPr>
              <a:t> </a:t>
            </a:r>
            <a:r>
              <a:rPr lang="en-GB" sz="2400" dirty="0" smtClean="0">
                <a:solidFill>
                  <a:prstClr val="black"/>
                </a:solidFill>
              </a:rPr>
              <a:t>    – </a:t>
            </a:r>
            <a:r>
              <a:rPr lang="en-GB" sz="2400" dirty="0">
                <a:solidFill>
                  <a:prstClr val="black"/>
                </a:solidFill>
              </a:rPr>
              <a:t>Site 3</a:t>
            </a:r>
            <a:br>
              <a:rPr lang="en-GB" sz="2400" dirty="0">
                <a:solidFill>
                  <a:prstClr val="black"/>
                </a:solidFill>
              </a:rPr>
            </a:br>
            <a:endParaRPr lang="en-GB" sz="2400" dirty="0">
              <a:solidFill>
                <a:prstClr val="black"/>
              </a:solidFill>
            </a:endParaRPr>
          </a:p>
          <a:p>
            <a:pPr lvl="0"/>
            <a:r>
              <a:rPr lang="en-US" sz="2400" i="1" dirty="0">
                <a:solidFill>
                  <a:prstClr val="black"/>
                </a:solidFill>
              </a:rPr>
              <a:t>‘Everyone always do their best to be helpful’ – Site 4</a:t>
            </a:r>
            <a:endParaRPr lang="en-GB" sz="2400" i="1" dirty="0">
              <a:solidFill>
                <a:prstClr val="black"/>
              </a:solidFill>
            </a:endParaRPr>
          </a:p>
          <a:p>
            <a:endParaRPr lang="en-GB" sz="2400" dirty="0"/>
          </a:p>
          <a:p>
            <a:endParaRPr lang="en-GB" sz="2400" u="sng" dirty="0"/>
          </a:p>
          <a:p>
            <a:pPr>
              <a:buNone/>
            </a:pPr>
            <a:endParaRPr lang="en-GB" sz="1600" dirty="0"/>
          </a:p>
          <a:p>
            <a:endParaRPr lang="en-GB" sz="2400" dirty="0" smtClean="0"/>
          </a:p>
          <a:p>
            <a:endParaRPr lang="en-GB" sz="2400" dirty="0"/>
          </a:p>
          <a:p>
            <a:endParaRPr lang="en-GB" sz="2400" dirty="0" smtClean="0"/>
          </a:p>
          <a:p>
            <a:endParaRPr lang="en-GB" sz="2400" u="sng" dirty="0" smtClean="0"/>
          </a:p>
          <a:p>
            <a:pPr>
              <a:buNone/>
            </a:pPr>
            <a:endParaRPr lang="en-GB" sz="1600" dirty="0" smtClean="0"/>
          </a:p>
          <a:p>
            <a:pPr>
              <a:buNone/>
            </a:pPr>
            <a:endParaRPr lang="en-GB" sz="1600" dirty="0"/>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10</a:t>
            </a:fld>
            <a:endParaRPr lang="en-GB">
              <a:solidFill>
                <a:prstClr val="black">
                  <a:tint val="75000"/>
                </a:prstClr>
              </a:solidFill>
            </a:endParaRPr>
          </a:p>
        </p:txBody>
      </p:sp>
    </p:spTree>
    <p:extLst>
      <p:ext uri="{BB962C8B-B14F-4D97-AF65-F5344CB8AC3E}">
        <p14:creationId xmlns:p14="http://schemas.microsoft.com/office/powerpoint/2010/main" val="2886194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95333" y="1302509"/>
            <a:ext cx="7772400" cy="1470025"/>
          </a:xfrm>
        </p:spPr>
        <p:txBody>
          <a:bodyPr/>
          <a:lstStyle/>
          <a:p>
            <a:r>
              <a:rPr lang="en-GB" dirty="0" smtClean="0"/>
              <a:t>Snapshot of cross cutting themes from stakeholder perspectives</a:t>
            </a:r>
            <a:endParaRPr lang="en-GB" dirty="0"/>
          </a:p>
        </p:txBody>
      </p:sp>
      <p:sp>
        <p:nvSpPr>
          <p:cNvPr id="3" name="Subtitle 2"/>
          <p:cNvSpPr>
            <a:spLocks noGrp="1"/>
          </p:cNvSpPr>
          <p:nvPr>
            <p:ph type="subTitle" idx="1"/>
          </p:nvPr>
        </p:nvSpPr>
        <p:spPr/>
        <p:txBody>
          <a:bodyPr/>
          <a:lstStyle/>
          <a:p>
            <a:r>
              <a:rPr lang="en-GB" b="1" dirty="0" smtClean="0">
                <a:solidFill>
                  <a:schemeClr val="tx1"/>
                </a:solidFill>
              </a:rPr>
              <a:t>Staff focus groups</a:t>
            </a:r>
          </a:p>
          <a:p>
            <a:r>
              <a:rPr lang="en-GB" b="1" dirty="0" smtClean="0">
                <a:solidFill>
                  <a:schemeClr val="tx1"/>
                </a:solidFill>
              </a:rPr>
              <a:t>Patient &amp; spouse/carer interviews </a:t>
            </a:r>
            <a:endParaRPr lang="en-GB" b="1" dirty="0">
              <a:solidFill>
                <a:schemeClr val="tx1"/>
              </a:solidFill>
            </a:endParaRPr>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11</a:t>
            </a:fld>
            <a:endParaRPr lang="en-GB">
              <a:solidFill>
                <a:prstClr val="black">
                  <a:tint val="75000"/>
                </a:prstClr>
              </a:solidFill>
            </a:endParaRPr>
          </a:p>
        </p:txBody>
      </p:sp>
    </p:spTree>
    <p:extLst>
      <p:ext uri="{BB962C8B-B14F-4D97-AF65-F5344CB8AC3E}">
        <p14:creationId xmlns:p14="http://schemas.microsoft.com/office/powerpoint/2010/main" val="2633460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29600" cy="1143000"/>
          </a:xfrm>
        </p:spPr>
        <p:txBody>
          <a:bodyPr/>
          <a:lstStyle/>
          <a:p>
            <a:r>
              <a:rPr lang="en-GB" sz="4000" b="1" dirty="0" smtClean="0"/>
              <a:t>Stakeholder interviews</a:t>
            </a:r>
            <a:endParaRPr lang="en-GB" sz="4000" b="1" dirty="0"/>
          </a:p>
        </p:txBody>
      </p:sp>
      <p:sp>
        <p:nvSpPr>
          <p:cNvPr id="3" name="Content Placeholder 2"/>
          <p:cNvSpPr>
            <a:spLocks noGrp="1"/>
          </p:cNvSpPr>
          <p:nvPr>
            <p:ph idx="1"/>
          </p:nvPr>
        </p:nvSpPr>
        <p:spPr>
          <a:xfrm>
            <a:off x="251520" y="1575743"/>
            <a:ext cx="9001000" cy="4392488"/>
          </a:xfrm>
        </p:spPr>
        <p:txBody>
          <a:bodyPr/>
          <a:lstStyle/>
          <a:p>
            <a:r>
              <a:rPr lang="en-GB" sz="2800" dirty="0" smtClean="0"/>
              <a:t>Emerging </a:t>
            </a:r>
            <a:r>
              <a:rPr lang="en-GB" sz="2800" dirty="0"/>
              <a:t>themes based on </a:t>
            </a:r>
            <a:r>
              <a:rPr lang="en-GB" sz="2800" dirty="0" smtClean="0"/>
              <a:t>transcripts from –</a:t>
            </a:r>
            <a:br>
              <a:rPr lang="en-GB" sz="2800" dirty="0" smtClean="0"/>
            </a:br>
            <a:endParaRPr lang="en-GB" sz="2800" dirty="0" smtClean="0"/>
          </a:p>
          <a:p>
            <a:pPr marL="0" indent="0">
              <a:buNone/>
            </a:pPr>
            <a:r>
              <a:rPr lang="en-GB" sz="2800" dirty="0"/>
              <a:t> </a:t>
            </a:r>
            <a:r>
              <a:rPr lang="en-GB" sz="2800" dirty="0" smtClean="0"/>
              <a:t>   4 </a:t>
            </a:r>
            <a:r>
              <a:rPr lang="en-GB" sz="2800" dirty="0"/>
              <a:t>Focus groups with </a:t>
            </a:r>
            <a:r>
              <a:rPr lang="en-GB" sz="2800" dirty="0" smtClean="0"/>
              <a:t>staff</a:t>
            </a:r>
          </a:p>
          <a:p>
            <a:pPr marL="0" indent="0">
              <a:buNone/>
            </a:pPr>
            <a:r>
              <a:rPr lang="en-GB" sz="2800" dirty="0"/>
              <a:t> </a:t>
            </a:r>
            <a:r>
              <a:rPr lang="en-GB" sz="2800" dirty="0" smtClean="0"/>
              <a:t>   </a:t>
            </a:r>
            <a:r>
              <a:rPr lang="en-GB" sz="2800" dirty="0"/>
              <a:t>6 </a:t>
            </a:r>
            <a:r>
              <a:rPr lang="en-GB" sz="2800" dirty="0" smtClean="0"/>
              <a:t>patients only &amp;  2 patient &amp; spouse interviews</a:t>
            </a:r>
            <a:endParaRPr lang="en-GB" dirty="0" smtClean="0"/>
          </a:p>
          <a:p>
            <a:pPr marL="0" indent="0">
              <a:buNone/>
            </a:pPr>
            <a:endParaRPr lang="en-GB" dirty="0" smtClean="0"/>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12</a:t>
            </a:fld>
            <a:endParaRPr lang="en-GB">
              <a:solidFill>
                <a:prstClr val="black">
                  <a:tint val="75000"/>
                </a:prstClr>
              </a:solidFill>
            </a:endParaRPr>
          </a:p>
        </p:txBody>
      </p:sp>
    </p:spTree>
    <p:extLst>
      <p:ext uri="{BB962C8B-B14F-4D97-AF65-F5344CB8AC3E}">
        <p14:creationId xmlns:p14="http://schemas.microsoft.com/office/powerpoint/2010/main" val="3122229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568952" cy="6768752"/>
          </a:xfrm>
        </p:spPr>
        <p:txBody>
          <a:bodyPr>
            <a:normAutofit fontScale="77500" lnSpcReduction="20000"/>
          </a:bodyPr>
          <a:lstStyle/>
          <a:p>
            <a:pPr marL="0" indent="0">
              <a:buNone/>
            </a:pPr>
            <a:r>
              <a:rPr lang="en-GB" sz="5200" b="1" dirty="0" smtClean="0"/>
              <a:t>    1. Key/Central figures</a:t>
            </a:r>
            <a:r>
              <a:rPr lang="en-GB" sz="3600" b="1" dirty="0" smtClean="0"/>
              <a:t/>
            </a:r>
            <a:br>
              <a:rPr lang="en-GB" sz="3600" b="1" dirty="0" smtClean="0"/>
            </a:br>
            <a:endParaRPr lang="en-GB" sz="3600" b="1" dirty="0" smtClean="0"/>
          </a:p>
          <a:p>
            <a:pPr marL="457200" lvl="1" indent="0">
              <a:buNone/>
            </a:pPr>
            <a:r>
              <a:rPr lang="en-GB" sz="3100" dirty="0" smtClean="0"/>
              <a:t>There are individuals who are a central focal point, flexible communicators who coordinate multiple processes, interface with other departments and take time with the patient/spouse. </a:t>
            </a:r>
            <a:br>
              <a:rPr lang="en-GB" sz="3100" dirty="0" smtClean="0"/>
            </a:br>
            <a:endParaRPr lang="en-GB" sz="3100" dirty="0" smtClean="0"/>
          </a:p>
          <a:p>
            <a:pPr marL="457200" lvl="1" indent="0">
              <a:buNone/>
            </a:pPr>
            <a:r>
              <a:rPr lang="en-GB" sz="3100" dirty="0" smtClean="0"/>
              <a:t>Role described as </a:t>
            </a:r>
            <a:r>
              <a:rPr lang="en-GB" sz="3100" b="1" i="1" dirty="0" smtClean="0"/>
              <a:t>‘a complete and utter balancing act’.(</a:t>
            </a:r>
            <a:r>
              <a:rPr lang="en-GB" sz="3100" i="1" dirty="0" smtClean="0"/>
              <a:t>FG4)</a:t>
            </a:r>
            <a:br>
              <a:rPr lang="en-GB" sz="3100" i="1" dirty="0" smtClean="0"/>
            </a:br>
            <a:endParaRPr lang="en-GB" sz="3100" i="1" dirty="0" smtClean="0"/>
          </a:p>
          <a:p>
            <a:pPr marL="457200" lvl="1" indent="0">
              <a:buNone/>
            </a:pPr>
            <a:r>
              <a:rPr lang="en-GB" sz="3100" dirty="0" smtClean="0"/>
              <a:t> - key decision makers about clinical process and competence, initiating confidence in practitioners and patients. </a:t>
            </a:r>
          </a:p>
          <a:p>
            <a:pPr marL="457200" lvl="1" indent="0">
              <a:buNone/>
            </a:pPr>
            <a:endParaRPr lang="en-GB" sz="3100" dirty="0"/>
          </a:p>
          <a:p>
            <a:pPr marL="457200" lvl="1" indent="0">
              <a:buNone/>
            </a:pPr>
            <a:r>
              <a:rPr lang="en-GB" sz="3100" dirty="0" smtClean="0"/>
              <a:t> - visionary, always considering ways in which to improve and expand the service. </a:t>
            </a:r>
          </a:p>
          <a:p>
            <a:pPr marL="457200" lvl="1" indent="0">
              <a:buNone/>
            </a:pPr>
            <a:endParaRPr lang="en-GB" sz="3100" dirty="0"/>
          </a:p>
          <a:p>
            <a:pPr marL="457200" lvl="1" indent="0">
              <a:buNone/>
            </a:pPr>
            <a:r>
              <a:rPr lang="en-GB" sz="3100" dirty="0" smtClean="0"/>
              <a:t>-  </a:t>
            </a:r>
            <a:r>
              <a:rPr lang="en-GB" sz="3100" dirty="0"/>
              <a:t>t</a:t>
            </a:r>
            <a:r>
              <a:rPr lang="en-GB" sz="3100" dirty="0" smtClean="0"/>
              <a:t>here is a disruption to the service when these individuals are away on short or long periods of leave. </a:t>
            </a:r>
            <a:br>
              <a:rPr lang="en-GB" sz="3100" dirty="0" smtClean="0"/>
            </a:br>
            <a:endParaRPr lang="en-GB" sz="3100" dirty="0" smtClean="0"/>
          </a:p>
          <a:p>
            <a:pPr marL="457200" lvl="1" indent="0">
              <a:buNone/>
            </a:pPr>
            <a:endParaRPr lang="en-GB" sz="2400" dirty="0" smtClean="0"/>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13</a:t>
            </a:fld>
            <a:endParaRPr lang="en-GB">
              <a:solidFill>
                <a:prstClr val="black">
                  <a:tint val="75000"/>
                </a:prstClr>
              </a:solidFill>
            </a:endParaRPr>
          </a:p>
        </p:txBody>
      </p:sp>
    </p:spTree>
    <p:extLst>
      <p:ext uri="{BB962C8B-B14F-4D97-AF65-F5344CB8AC3E}">
        <p14:creationId xmlns:p14="http://schemas.microsoft.com/office/powerpoint/2010/main" val="933697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491278"/>
            <a:ext cx="8229600" cy="1143000"/>
          </a:xfrm>
        </p:spPr>
        <p:txBody>
          <a:bodyPr/>
          <a:lstStyle/>
          <a:p>
            <a:r>
              <a:rPr lang="en-GB" b="1" dirty="0" smtClean="0"/>
              <a:t>2. Environment </a:t>
            </a:r>
            <a:r>
              <a:rPr lang="en-GB" b="1" dirty="0"/>
              <a:t>&amp; atmosphere</a:t>
            </a:r>
            <a:br>
              <a:rPr lang="en-GB" b="1" dirty="0"/>
            </a:br>
            <a:endParaRPr lang="en-GB" dirty="0"/>
          </a:p>
        </p:txBody>
      </p:sp>
      <p:sp>
        <p:nvSpPr>
          <p:cNvPr id="3" name="Content Placeholder 2"/>
          <p:cNvSpPr>
            <a:spLocks noGrp="1"/>
          </p:cNvSpPr>
          <p:nvPr>
            <p:ph idx="1"/>
          </p:nvPr>
        </p:nvSpPr>
        <p:spPr/>
        <p:txBody>
          <a:bodyPr/>
          <a:lstStyle/>
          <a:p>
            <a:pPr marL="0" indent="0">
              <a:buNone/>
            </a:pPr>
            <a:r>
              <a:rPr lang="en-GB" sz="2400" dirty="0" smtClean="0"/>
              <a:t>Patients and </a:t>
            </a:r>
            <a:r>
              <a:rPr lang="en-GB" sz="2400" smtClean="0"/>
              <a:t>spouses </a:t>
            </a:r>
            <a:r>
              <a:rPr lang="en-GB" sz="2400" smtClean="0"/>
              <a:t>expressed </a:t>
            </a:r>
            <a:r>
              <a:rPr lang="en-GB" sz="2400" dirty="0" smtClean="0"/>
              <a:t>that the new community settings in comparison with the previous hospital settings</a:t>
            </a:r>
          </a:p>
          <a:p>
            <a:pPr marL="0" indent="0">
              <a:buNone/>
            </a:pPr>
            <a:endParaRPr lang="en-GB" sz="2400" dirty="0"/>
          </a:p>
          <a:p>
            <a:pPr marL="0" indent="0">
              <a:buNone/>
            </a:pPr>
            <a:r>
              <a:rPr lang="en-GB" sz="2400" dirty="0" smtClean="0"/>
              <a:t> -   reduced their anxiety </a:t>
            </a:r>
            <a:r>
              <a:rPr lang="en-GB" sz="2400" dirty="0"/>
              <a:t>about an unpleasant </a:t>
            </a:r>
            <a:r>
              <a:rPr lang="en-GB" sz="2400" dirty="0" smtClean="0"/>
              <a:t>procedure</a:t>
            </a:r>
          </a:p>
          <a:p>
            <a:pPr>
              <a:buFontTx/>
              <a:buChar char="-"/>
            </a:pPr>
            <a:r>
              <a:rPr lang="en-GB" sz="2400" dirty="0"/>
              <a:t>p</a:t>
            </a:r>
            <a:r>
              <a:rPr lang="en-GB" sz="2400" dirty="0" smtClean="0"/>
              <a:t>rovided a calm </a:t>
            </a:r>
            <a:r>
              <a:rPr lang="en-GB" sz="2400" dirty="0"/>
              <a:t>and cared for </a:t>
            </a:r>
            <a:r>
              <a:rPr lang="en-GB" sz="2400" dirty="0" smtClean="0"/>
              <a:t>environment</a:t>
            </a:r>
          </a:p>
          <a:p>
            <a:pPr>
              <a:buFontTx/>
              <a:buChar char="-"/>
            </a:pPr>
            <a:r>
              <a:rPr lang="en-GB" sz="2400" dirty="0" smtClean="0"/>
              <a:t>they felt safe</a:t>
            </a:r>
          </a:p>
          <a:p>
            <a:pPr>
              <a:buFontTx/>
              <a:buChar char="-"/>
            </a:pPr>
            <a:r>
              <a:rPr lang="en-GB" sz="2400" dirty="0" smtClean="0"/>
              <a:t>it was a less </a:t>
            </a:r>
            <a:r>
              <a:rPr lang="en-GB" sz="2400" dirty="0"/>
              <a:t>daunting </a:t>
            </a:r>
            <a:r>
              <a:rPr lang="en-GB" sz="2400" dirty="0" smtClean="0"/>
              <a:t>journey </a:t>
            </a:r>
          </a:p>
          <a:p>
            <a:pPr>
              <a:buFontTx/>
              <a:buChar char="-"/>
            </a:pPr>
            <a:r>
              <a:rPr lang="en-GB" sz="2400" dirty="0" smtClean="0"/>
              <a:t>had better parking and access </a:t>
            </a:r>
          </a:p>
          <a:p>
            <a:pPr>
              <a:buFontTx/>
              <a:buChar char="-"/>
            </a:pPr>
            <a:r>
              <a:rPr lang="en-GB" sz="2400" dirty="0" smtClean="0"/>
              <a:t>less clinical and more personal</a:t>
            </a:r>
            <a:r>
              <a:rPr lang="en-GB" sz="1400" dirty="0" smtClean="0"/>
              <a:t/>
            </a:r>
            <a:br>
              <a:rPr lang="en-GB" sz="1400" dirty="0" smtClean="0"/>
            </a:br>
            <a:endParaRPr lang="en-GB" sz="1400" dirty="0"/>
          </a:p>
          <a:p>
            <a:pPr marL="0" lvl="1" indent="0">
              <a:buNone/>
            </a:pPr>
            <a:endParaRPr lang="en-GB" sz="1400" dirty="0"/>
          </a:p>
          <a:p>
            <a:pPr lvl="1"/>
            <a:endParaRPr lang="en-GB" sz="1600" dirty="0"/>
          </a:p>
          <a:p>
            <a:endParaRPr lang="en-GB" dirty="0"/>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14</a:t>
            </a:fld>
            <a:endParaRPr lang="en-GB">
              <a:solidFill>
                <a:prstClr val="black">
                  <a:tint val="75000"/>
                </a:prstClr>
              </a:solidFill>
            </a:endParaRPr>
          </a:p>
        </p:txBody>
      </p:sp>
    </p:spTree>
    <p:extLst>
      <p:ext uri="{BB962C8B-B14F-4D97-AF65-F5344CB8AC3E}">
        <p14:creationId xmlns:p14="http://schemas.microsoft.com/office/powerpoint/2010/main" val="1647138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229600" cy="4392488"/>
          </a:xfrm>
        </p:spPr>
        <p:txBody>
          <a:bodyPr/>
          <a:lstStyle/>
          <a:p>
            <a:pPr marL="0" lvl="1" indent="0">
              <a:buNone/>
            </a:pPr>
            <a:r>
              <a:rPr lang="en-GB" sz="1200" i="1" dirty="0" smtClean="0"/>
              <a:t>‘</a:t>
            </a:r>
            <a:endParaRPr lang="en-GB" sz="1400" dirty="0" smtClean="0"/>
          </a:p>
          <a:p>
            <a:pPr marL="0" lvl="1" indent="0">
              <a:buNone/>
            </a:pPr>
            <a:endParaRPr lang="en-GB" sz="1400" dirty="0"/>
          </a:p>
          <a:p>
            <a:pPr marL="0" lvl="1" indent="0">
              <a:buNone/>
            </a:pPr>
            <a:r>
              <a:rPr lang="en-GB" sz="2400" dirty="0" smtClean="0"/>
              <a:t>Staff </a:t>
            </a:r>
            <a:r>
              <a:rPr lang="en-GB" sz="2400" dirty="0"/>
              <a:t>feel ‘</a:t>
            </a:r>
            <a:r>
              <a:rPr lang="en-GB" sz="2400" i="1" dirty="0"/>
              <a:t>big difference</a:t>
            </a:r>
            <a:r>
              <a:rPr lang="en-GB" sz="2400" dirty="0"/>
              <a:t>’ between hospital and community</a:t>
            </a:r>
            <a:r>
              <a:rPr lang="en-GB" sz="2400" dirty="0" smtClean="0"/>
              <a:t>.</a:t>
            </a:r>
            <a:br>
              <a:rPr lang="en-GB" sz="2400" dirty="0" smtClean="0"/>
            </a:br>
            <a:r>
              <a:rPr lang="en-GB" sz="2400" dirty="0" smtClean="0"/>
              <a:t>It </a:t>
            </a:r>
            <a:r>
              <a:rPr lang="en-GB" sz="2400" dirty="0"/>
              <a:t>is a calmer more controlled environment, ‘</a:t>
            </a:r>
            <a:r>
              <a:rPr lang="en-GB" sz="2400" i="1" dirty="0"/>
              <a:t>able to get on with </a:t>
            </a:r>
            <a:r>
              <a:rPr lang="en-GB" sz="2400" i="1" dirty="0" smtClean="0"/>
              <a:t>   things </a:t>
            </a:r>
            <a:r>
              <a:rPr lang="en-GB" sz="2400" i="1" dirty="0"/>
              <a:t>and focus on the patient</a:t>
            </a:r>
            <a:r>
              <a:rPr lang="en-GB" sz="2400" dirty="0"/>
              <a:t>’. </a:t>
            </a:r>
            <a:r>
              <a:rPr lang="en-GB" sz="2400" dirty="0" smtClean="0"/>
              <a:t/>
            </a:r>
            <a:br>
              <a:rPr lang="en-GB" sz="2400" dirty="0" smtClean="0"/>
            </a:br>
            <a:endParaRPr lang="en-GB" sz="2400" dirty="0" smtClean="0"/>
          </a:p>
          <a:p>
            <a:pPr marL="0" lvl="1" indent="0">
              <a:buNone/>
            </a:pPr>
            <a:r>
              <a:rPr lang="en-GB" sz="2400" i="1" dirty="0" smtClean="0"/>
              <a:t>‘Yeah</a:t>
            </a:r>
            <a:r>
              <a:rPr lang="en-GB" sz="2400" i="1" dirty="0"/>
              <a:t>, I find it rewarding doing this clinic, and you’re away from hospitals, so you’re away from those pressures, and you do get to know them, you’re seeing them every five weeks, you get to know your patients’. </a:t>
            </a:r>
            <a:r>
              <a:rPr lang="en-GB" sz="2400" dirty="0"/>
              <a:t>(FG1)</a:t>
            </a:r>
          </a:p>
          <a:p>
            <a:pPr marL="0" lvl="1" indent="0">
              <a:buNone/>
            </a:pPr>
            <a:endParaRPr lang="en-GB" sz="2400" dirty="0"/>
          </a:p>
          <a:p>
            <a:pPr marL="0" lvl="1" indent="0">
              <a:buNone/>
            </a:pPr>
            <a:endParaRPr lang="en-GB" sz="2400" dirty="0"/>
          </a:p>
          <a:p>
            <a:pPr marL="0" lvl="1" indent="0">
              <a:buNone/>
            </a:pPr>
            <a:endParaRPr lang="en-GB" sz="2400" dirty="0" smtClean="0"/>
          </a:p>
          <a:p>
            <a:pPr marL="0" lvl="1" indent="0">
              <a:buNone/>
            </a:pPr>
            <a:r>
              <a:rPr lang="en-GB" sz="2400" i="1" dirty="0" smtClean="0"/>
              <a:t>‘</a:t>
            </a:r>
            <a:endParaRPr lang="en-GB" sz="2400" dirty="0"/>
          </a:p>
          <a:p>
            <a:pPr lvl="1"/>
            <a:endParaRPr lang="en-GB" sz="1600" dirty="0"/>
          </a:p>
          <a:p>
            <a:endParaRPr lang="en-GB" dirty="0"/>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15</a:t>
            </a:fld>
            <a:endParaRPr lang="en-GB">
              <a:solidFill>
                <a:prstClr val="black">
                  <a:tint val="75000"/>
                </a:prstClr>
              </a:solidFill>
            </a:endParaRPr>
          </a:p>
        </p:txBody>
      </p:sp>
    </p:spTree>
    <p:extLst>
      <p:ext uri="{BB962C8B-B14F-4D97-AF65-F5344CB8AC3E}">
        <p14:creationId xmlns:p14="http://schemas.microsoft.com/office/powerpoint/2010/main" val="2437922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48680" y="458590"/>
            <a:ext cx="8229600" cy="1143000"/>
          </a:xfrm>
        </p:spPr>
        <p:txBody>
          <a:bodyPr/>
          <a:lstStyle/>
          <a:p>
            <a:r>
              <a:rPr lang="en-GB" b="1" dirty="0" smtClean="0"/>
              <a:t/>
            </a:r>
            <a:br>
              <a:rPr lang="en-GB" b="1" dirty="0" smtClean="0"/>
            </a:br>
            <a:r>
              <a:rPr lang="en-GB" sz="4000" b="1" dirty="0" smtClean="0"/>
              <a:t>3. Anxious </a:t>
            </a:r>
            <a:r>
              <a:rPr lang="en-GB" sz="4000" b="1" dirty="0"/>
              <a:t>Waiting</a:t>
            </a:r>
            <a:r>
              <a:rPr lang="en-GB" b="1" dirty="0"/>
              <a:t/>
            </a:r>
            <a:br>
              <a:rPr lang="en-GB" b="1" dirty="0"/>
            </a:br>
            <a:endParaRPr lang="en-GB" dirty="0"/>
          </a:p>
        </p:txBody>
      </p:sp>
      <p:sp>
        <p:nvSpPr>
          <p:cNvPr id="3" name="Content Placeholder 2"/>
          <p:cNvSpPr>
            <a:spLocks noGrp="1"/>
          </p:cNvSpPr>
          <p:nvPr>
            <p:ph idx="1"/>
          </p:nvPr>
        </p:nvSpPr>
        <p:spPr>
          <a:xfrm>
            <a:off x="417645" y="1787197"/>
            <a:ext cx="8352928" cy="4757191"/>
          </a:xfrm>
        </p:spPr>
        <p:txBody>
          <a:bodyPr/>
          <a:lstStyle/>
          <a:p>
            <a:pPr marL="0" indent="0">
              <a:buNone/>
            </a:pPr>
            <a:r>
              <a:rPr lang="en-GB" sz="2400" dirty="0" smtClean="0"/>
              <a:t>Patients at three out of four sites don’t receive their next appointment the same day as their treatment.</a:t>
            </a:r>
            <a:br>
              <a:rPr lang="en-GB" sz="2400" dirty="0" smtClean="0"/>
            </a:br>
            <a:r>
              <a:rPr lang="en-GB" sz="2400" dirty="0" smtClean="0"/>
              <a:t/>
            </a:r>
            <a:br>
              <a:rPr lang="en-GB" sz="2400" dirty="0" smtClean="0"/>
            </a:br>
            <a:r>
              <a:rPr lang="en-GB" sz="2400" dirty="0" smtClean="0"/>
              <a:t>This causes patient and spouse anxiety, uncertainty, lack of confidence and fear of loss of sight. </a:t>
            </a:r>
          </a:p>
          <a:p>
            <a:endParaRPr lang="en-GB" sz="2400" i="1" dirty="0"/>
          </a:p>
          <a:p>
            <a:endParaRPr lang="en-GB" sz="2400" i="1" dirty="0"/>
          </a:p>
          <a:p>
            <a:endParaRPr lang="en-GB" sz="2400" dirty="0"/>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16</a:t>
            </a:fld>
            <a:endParaRPr lang="en-GB">
              <a:solidFill>
                <a:prstClr val="black">
                  <a:tint val="75000"/>
                </a:prstClr>
              </a:solidFill>
            </a:endParaRPr>
          </a:p>
        </p:txBody>
      </p:sp>
    </p:spTree>
    <p:extLst>
      <p:ext uri="{BB962C8B-B14F-4D97-AF65-F5344CB8AC3E}">
        <p14:creationId xmlns:p14="http://schemas.microsoft.com/office/powerpoint/2010/main" val="3626129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lstStyle/>
          <a:p>
            <a:r>
              <a:rPr lang="en-GB" sz="4000" b="1" dirty="0" smtClean="0"/>
              <a:t/>
            </a:r>
            <a:br>
              <a:rPr lang="en-GB" sz="4000" b="1" dirty="0" smtClean="0"/>
            </a:br>
            <a:r>
              <a:rPr lang="en-GB" sz="4000" b="1" dirty="0" smtClean="0"/>
              <a:t/>
            </a:r>
            <a:br>
              <a:rPr lang="en-GB" sz="4000" b="1" dirty="0" smtClean="0"/>
            </a:br>
            <a:r>
              <a:rPr lang="en-GB" sz="4000" b="1" dirty="0" smtClean="0"/>
              <a:t>4. Transitioning </a:t>
            </a:r>
            <a:r>
              <a:rPr lang="en-GB" sz="4000" b="1" dirty="0"/>
              <a:t>to a new sustainable </a:t>
            </a:r>
            <a:r>
              <a:rPr lang="en-GB" sz="4000" b="1" dirty="0" smtClean="0"/>
              <a:t>service</a:t>
            </a:r>
            <a:r>
              <a:rPr lang="en-GB" b="1" dirty="0" smtClean="0"/>
              <a:t/>
            </a:r>
            <a:br>
              <a:rPr lang="en-GB" b="1" dirty="0" smtClean="0"/>
            </a:br>
            <a:r>
              <a:rPr lang="en-GB" b="1" dirty="0"/>
              <a:t/>
            </a:r>
            <a:br>
              <a:rPr lang="en-GB" b="1" dirty="0"/>
            </a:br>
            <a:endParaRPr lang="en-GB" dirty="0"/>
          </a:p>
        </p:txBody>
      </p:sp>
      <p:sp>
        <p:nvSpPr>
          <p:cNvPr id="3" name="Content Placeholder 2"/>
          <p:cNvSpPr>
            <a:spLocks noGrp="1"/>
          </p:cNvSpPr>
          <p:nvPr>
            <p:ph idx="1"/>
          </p:nvPr>
        </p:nvSpPr>
        <p:spPr>
          <a:xfrm>
            <a:off x="539552" y="1052736"/>
            <a:ext cx="8229600" cy="5069160"/>
          </a:xfrm>
        </p:spPr>
        <p:txBody>
          <a:bodyPr>
            <a:noAutofit/>
          </a:bodyPr>
          <a:lstStyle/>
          <a:p>
            <a:pPr marL="0" indent="0">
              <a:buNone/>
            </a:pPr>
            <a:endParaRPr lang="en-GB" sz="2400" dirty="0" smtClean="0"/>
          </a:p>
          <a:p>
            <a:pPr marL="0" indent="0">
              <a:buNone/>
            </a:pPr>
            <a:r>
              <a:rPr lang="en-GB" sz="2400" dirty="0" smtClean="0"/>
              <a:t>Staff identified a number of challenges and considerations to transitioning from one clinical setting to another </a:t>
            </a:r>
          </a:p>
          <a:p>
            <a:pPr marL="0" indent="0">
              <a:buNone/>
            </a:pPr>
            <a:endParaRPr lang="en-GB" sz="2400" dirty="0"/>
          </a:p>
          <a:p>
            <a:pPr marL="0" indent="0">
              <a:buNone/>
            </a:pPr>
            <a:r>
              <a:rPr lang="en-GB" sz="2400" dirty="0" smtClean="0"/>
              <a:t>-    persuading patients to change</a:t>
            </a:r>
          </a:p>
          <a:p>
            <a:pPr marL="0" indent="0">
              <a:buNone/>
            </a:pPr>
            <a:r>
              <a:rPr lang="en-GB" sz="2400" dirty="0" smtClean="0"/>
              <a:t>-    protecting time for updating data bases </a:t>
            </a:r>
          </a:p>
          <a:p>
            <a:pPr>
              <a:buFontTx/>
              <a:buChar char="-"/>
            </a:pPr>
            <a:r>
              <a:rPr lang="en-GB" sz="2400" dirty="0" smtClean="0"/>
              <a:t>training, standard operating procedures, ‘formalising capability’ </a:t>
            </a:r>
          </a:p>
          <a:p>
            <a:pPr>
              <a:buFontTx/>
              <a:buChar char="-"/>
            </a:pPr>
            <a:r>
              <a:rPr lang="en-GB" sz="2400" dirty="0" smtClean="0"/>
              <a:t>discharge process </a:t>
            </a:r>
          </a:p>
          <a:p>
            <a:pPr>
              <a:buFontTx/>
              <a:buChar char="-"/>
            </a:pPr>
            <a:r>
              <a:rPr lang="en-GB" sz="2400" dirty="0" smtClean="0"/>
              <a:t>treatment length </a:t>
            </a:r>
          </a:p>
          <a:p>
            <a:pPr>
              <a:buFontTx/>
              <a:buChar char="-"/>
            </a:pPr>
            <a:r>
              <a:rPr lang="en-GB" sz="2400" dirty="0" smtClean="0"/>
              <a:t>expanding their knowledge of the hospital or community setting.</a:t>
            </a:r>
            <a:r>
              <a:rPr lang="en-GB" sz="2400" i="1" dirty="0" smtClean="0"/>
              <a:t> </a:t>
            </a:r>
            <a:endParaRPr lang="en-GB" sz="2400" dirty="0"/>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17</a:t>
            </a:fld>
            <a:endParaRPr lang="en-GB">
              <a:solidFill>
                <a:prstClr val="black">
                  <a:tint val="75000"/>
                </a:prstClr>
              </a:solidFill>
            </a:endParaRPr>
          </a:p>
        </p:txBody>
      </p:sp>
    </p:spTree>
    <p:extLst>
      <p:ext uri="{BB962C8B-B14F-4D97-AF65-F5344CB8AC3E}">
        <p14:creationId xmlns:p14="http://schemas.microsoft.com/office/powerpoint/2010/main" val="1326682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60648" y="44624"/>
            <a:ext cx="8229600" cy="1143000"/>
          </a:xfrm>
        </p:spPr>
        <p:txBody>
          <a:bodyPr/>
          <a:lstStyle/>
          <a:p>
            <a:r>
              <a:rPr lang="en-GB" b="1" dirty="0" smtClean="0"/>
              <a:t/>
            </a:r>
            <a:br>
              <a:rPr lang="en-GB" b="1" dirty="0" smtClean="0"/>
            </a:br>
            <a:r>
              <a:rPr lang="en-GB" sz="4000" b="1" dirty="0" smtClean="0"/>
              <a:t>5. Staff Motivation</a:t>
            </a:r>
            <a:r>
              <a:rPr lang="en-GB" sz="4000" b="1" dirty="0"/>
              <a:t/>
            </a:r>
            <a:br>
              <a:rPr lang="en-GB" sz="4000" b="1" dirty="0"/>
            </a:br>
            <a:endParaRPr lang="en-GB" sz="4000" dirty="0"/>
          </a:p>
        </p:txBody>
      </p:sp>
      <p:sp>
        <p:nvSpPr>
          <p:cNvPr id="3" name="Content Placeholder 2"/>
          <p:cNvSpPr>
            <a:spLocks noGrp="1"/>
          </p:cNvSpPr>
          <p:nvPr>
            <p:ph idx="1"/>
          </p:nvPr>
        </p:nvSpPr>
        <p:spPr>
          <a:xfrm>
            <a:off x="251520" y="1412776"/>
            <a:ext cx="9145016" cy="4392488"/>
          </a:xfrm>
        </p:spPr>
        <p:txBody>
          <a:bodyPr/>
          <a:lstStyle/>
          <a:p>
            <a:pPr marL="457200" lvl="1" indent="0">
              <a:buNone/>
            </a:pPr>
            <a:r>
              <a:rPr lang="en-GB" sz="2400" dirty="0" smtClean="0"/>
              <a:t>Staff were motivated to participate in this service change for a number of reasons including  </a:t>
            </a:r>
          </a:p>
          <a:p>
            <a:pPr marL="457200" lvl="1" indent="0">
              <a:buNone/>
            </a:pPr>
            <a:endParaRPr lang="en-GB" sz="2400" dirty="0" smtClean="0"/>
          </a:p>
          <a:p>
            <a:pPr marL="457200" lvl="1" indent="0">
              <a:buNone/>
            </a:pPr>
            <a:r>
              <a:rPr lang="en-GB" sz="2400" dirty="0" smtClean="0"/>
              <a:t>-   commitment to improve the patient experience and make a   </a:t>
            </a:r>
            <a:br>
              <a:rPr lang="en-GB" sz="2400" dirty="0" smtClean="0"/>
            </a:br>
            <a:r>
              <a:rPr lang="en-GB" sz="2400" dirty="0" smtClean="0"/>
              <a:t>    difference</a:t>
            </a:r>
            <a:r>
              <a:rPr lang="en-GB" sz="2400" dirty="0"/>
              <a:t/>
            </a:r>
            <a:br>
              <a:rPr lang="en-GB" sz="2400" dirty="0"/>
            </a:br>
            <a:endParaRPr lang="en-GB" sz="2400" dirty="0" smtClean="0"/>
          </a:p>
          <a:p>
            <a:pPr lvl="1">
              <a:buFontTx/>
              <a:buChar char="-"/>
            </a:pPr>
            <a:r>
              <a:rPr lang="en-GB" sz="2400" dirty="0" smtClean="0"/>
              <a:t>personal development of additional skills</a:t>
            </a:r>
            <a:br>
              <a:rPr lang="en-GB" sz="2400" dirty="0" smtClean="0"/>
            </a:br>
            <a:endParaRPr lang="en-GB" sz="2400" dirty="0" smtClean="0"/>
          </a:p>
          <a:p>
            <a:pPr lvl="1">
              <a:buFontTx/>
              <a:buChar char="-"/>
            </a:pPr>
            <a:r>
              <a:rPr lang="en-GB" sz="2400" dirty="0" smtClean="0"/>
              <a:t> enhanced role satisfaction.</a:t>
            </a:r>
          </a:p>
          <a:p>
            <a:pPr marL="457200" lvl="1" indent="0">
              <a:buNone/>
            </a:pPr>
            <a:endParaRPr lang="en-GB" sz="2400" dirty="0" smtClean="0"/>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18</a:t>
            </a:fld>
            <a:endParaRPr lang="en-GB">
              <a:solidFill>
                <a:prstClr val="black">
                  <a:tint val="75000"/>
                </a:prstClr>
              </a:solidFill>
            </a:endParaRPr>
          </a:p>
        </p:txBody>
      </p:sp>
    </p:spTree>
    <p:extLst>
      <p:ext uri="{BB962C8B-B14F-4D97-AF65-F5344CB8AC3E}">
        <p14:creationId xmlns:p14="http://schemas.microsoft.com/office/powerpoint/2010/main" val="134773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2656" y="17038"/>
            <a:ext cx="8229600" cy="1143000"/>
          </a:xfrm>
        </p:spPr>
        <p:txBody>
          <a:bodyPr/>
          <a:lstStyle/>
          <a:p>
            <a:r>
              <a:rPr lang="en-GB" sz="4000" b="1" dirty="0" smtClean="0"/>
              <a:t>6. Patient motivation</a:t>
            </a:r>
            <a:endParaRPr lang="en-GB" sz="4000" b="1" dirty="0"/>
          </a:p>
        </p:txBody>
      </p:sp>
      <p:sp>
        <p:nvSpPr>
          <p:cNvPr id="3" name="Content Placeholder 2"/>
          <p:cNvSpPr>
            <a:spLocks noGrp="1"/>
          </p:cNvSpPr>
          <p:nvPr>
            <p:ph idx="1"/>
          </p:nvPr>
        </p:nvSpPr>
        <p:spPr>
          <a:xfrm>
            <a:off x="539552" y="1163080"/>
            <a:ext cx="8496944" cy="4392488"/>
          </a:xfrm>
        </p:spPr>
        <p:txBody>
          <a:bodyPr/>
          <a:lstStyle/>
          <a:p>
            <a:pPr marL="0" indent="0">
              <a:buNone/>
            </a:pPr>
            <a:r>
              <a:rPr lang="en-GB" sz="2400" dirty="0" smtClean="0"/>
              <a:t>Patients and spouse are motivated to continue with their treatment plans at any cost.</a:t>
            </a:r>
            <a:br>
              <a:rPr lang="en-GB" sz="2400" dirty="0" smtClean="0"/>
            </a:br>
            <a:endParaRPr lang="en-GB" sz="2400" dirty="0" smtClean="0"/>
          </a:p>
          <a:p>
            <a:pPr marL="0" indent="0">
              <a:buNone/>
            </a:pPr>
            <a:r>
              <a:rPr lang="en-GB" sz="2400" dirty="0" smtClean="0"/>
              <a:t>They will travel, endure anxiety/discomfort and lengthy treatment plans to </a:t>
            </a:r>
            <a:r>
              <a:rPr lang="en-GB" sz="2400" dirty="0"/>
              <a:t>preserve sight and </a:t>
            </a:r>
            <a:r>
              <a:rPr lang="en-GB" sz="2400" dirty="0" smtClean="0"/>
              <a:t>independence. </a:t>
            </a:r>
          </a:p>
          <a:p>
            <a:pPr marL="0" indent="0">
              <a:buNone/>
            </a:pPr>
            <a:endParaRPr lang="en-GB" sz="2400" dirty="0" smtClean="0"/>
          </a:p>
          <a:p>
            <a:r>
              <a:rPr lang="en-GB" sz="2400" i="1" dirty="0" smtClean="0"/>
              <a:t>‘I’m still working. I use my sight like most people need their sight, I know that, but I don’t want to loose any more, other than that I need my sight because I restore musical instruments. I need... I’m in my middle seventies but I don’t intend retiring. We’re a fairly active family as well, we like walking, so I want to keep my sight as long as I can’ (P2). </a:t>
            </a:r>
            <a:br>
              <a:rPr lang="en-GB" sz="2400" i="1" dirty="0" smtClean="0"/>
            </a:br>
            <a:r>
              <a:rPr lang="en-GB" sz="2400" i="1" dirty="0" smtClean="0"/>
              <a:t/>
            </a:r>
            <a:br>
              <a:rPr lang="en-GB" sz="2400" i="1" dirty="0" smtClean="0"/>
            </a:br>
            <a:r>
              <a:rPr lang="en-GB" sz="2400" i="1" dirty="0" smtClean="0"/>
              <a:t/>
            </a:r>
            <a:br>
              <a:rPr lang="en-GB" sz="2400" i="1" dirty="0" smtClean="0"/>
            </a:br>
            <a:endParaRPr lang="en-GB" sz="2400" i="1" dirty="0"/>
          </a:p>
          <a:p>
            <a:endParaRPr lang="en-GB" sz="1600" dirty="0"/>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19</a:t>
            </a:fld>
            <a:endParaRPr lang="en-GB">
              <a:solidFill>
                <a:prstClr val="black">
                  <a:tint val="75000"/>
                </a:prstClr>
              </a:solidFill>
            </a:endParaRPr>
          </a:p>
        </p:txBody>
      </p:sp>
    </p:spTree>
    <p:extLst>
      <p:ext uri="{BB962C8B-B14F-4D97-AF65-F5344CB8AC3E}">
        <p14:creationId xmlns:p14="http://schemas.microsoft.com/office/powerpoint/2010/main" val="1673767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600" y="1124744"/>
            <a:ext cx="10513168" cy="4392488"/>
          </a:xfrm>
        </p:spPr>
        <p:txBody>
          <a:bodyPr/>
          <a:lstStyle/>
          <a:p>
            <a:pPr marL="0" indent="0">
              <a:buNone/>
            </a:pPr>
            <a:endParaRPr lang="en-GB" dirty="0"/>
          </a:p>
          <a:p>
            <a:pPr marL="0" indent="0">
              <a:buNone/>
            </a:pPr>
            <a:r>
              <a:rPr lang="en-GB" dirty="0" smtClean="0"/>
              <a:t>                       </a:t>
            </a:r>
            <a:r>
              <a:rPr lang="en-GB" sz="3600" b="1" i="1" dirty="0" smtClean="0"/>
              <a:t>Moving care into the community </a:t>
            </a:r>
            <a:br>
              <a:rPr lang="en-GB" sz="3600" b="1" i="1" dirty="0" smtClean="0"/>
            </a:br>
            <a:endParaRPr lang="en-GB" sz="3600" b="1" i="1" dirty="0" smtClean="0"/>
          </a:p>
          <a:p>
            <a:pPr marL="0" indent="0">
              <a:buNone/>
            </a:pPr>
            <a:r>
              <a:rPr lang="en-GB" sz="4400" b="1" i="1" dirty="0"/>
              <a:t>	</a:t>
            </a:r>
            <a:r>
              <a:rPr lang="en-GB" sz="2800" b="1" i="1" dirty="0" smtClean="0"/>
              <a:t> - investing in primary care &amp; community based services</a:t>
            </a:r>
          </a:p>
          <a:p>
            <a:pPr marL="0" indent="0">
              <a:buNone/>
            </a:pPr>
            <a:endParaRPr lang="en-GB" sz="2800" b="1" i="1" dirty="0"/>
          </a:p>
          <a:p>
            <a:pPr marL="0" indent="0">
              <a:buNone/>
            </a:pPr>
            <a:r>
              <a:rPr lang="en-GB" sz="2800" b="1" i="1" dirty="0" smtClean="0"/>
              <a:t>	      - new community services for patients with </a:t>
            </a:r>
            <a:r>
              <a:rPr lang="en-GB" sz="2800" b="1" i="1" dirty="0" err="1" smtClean="0"/>
              <a:t>wAMD</a:t>
            </a:r>
            <a:r>
              <a:rPr lang="en-GB" sz="4400" b="1" i="1" dirty="0" smtClean="0"/>
              <a:t>                            </a:t>
            </a:r>
          </a:p>
          <a:p>
            <a:pPr marL="0" indent="0">
              <a:buNone/>
            </a:pPr>
            <a:r>
              <a:rPr lang="en-GB" sz="4400" b="1" i="1" dirty="0" smtClean="0"/>
              <a:t> </a:t>
            </a:r>
            <a:endParaRPr lang="en-GB" sz="4400" b="1" i="1" dirty="0"/>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2</a:t>
            </a:fld>
            <a:endParaRPr lang="en-GB" dirty="0">
              <a:solidFill>
                <a:prstClr val="black">
                  <a:tint val="75000"/>
                </a:prstClr>
              </a:solidFill>
            </a:endParaRPr>
          </a:p>
        </p:txBody>
      </p:sp>
    </p:spTree>
    <p:extLst>
      <p:ext uri="{BB962C8B-B14F-4D97-AF65-F5344CB8AC3E}">
        <p14:creationId xmlns:p14="http://schemas.microsoft.com/office/powerpoint/2010/main" val="3891288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a:p>
          <a:p>
            <a:pPr marL="0" indent="0">
              <a:buNone/>
            </a:pPr>
            <a:r>
              <a:rPr lang="en-GB" dirty="0" smtClean="0"/>
              <a:t>                   Thank you for your attention</a:t>
            </a:r>
            <a:endParaRPr lang="en-GB" dirty="0"/>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20</a:t>
            </a:fld>
            <a:endParaRPr lang="en-GB">
              <a:solidFill>
                <a:prstClr val="black">
                  <a:tint val="75000"/>
                </a:prstClr>
              </a:solidFill>
            </a:endParaRPr>
          </a:p>
        </p:txBody>
      </p:sp>
      <p:sp>
        <p:nvSpPr>
          <p:cNvPr id="5" name="TextBox 4"/>
          <p:cNvSpPr txBox="1"/>
          <p:nvPr/>
        </p:nvSpPr>
        <p:spPr>
          <a:xfrm>
            <a:off x="971600" y="4005064"/>
            <a:ext cx="7056784" cy="2246769"/>
          </a:xfrm>
          <a:prstGeom prst="rect">
            <a:avLst/>
          </a:prstGeom>
          <a:noFill/>
        </p:spPr>
        <p:txBody>
          <a:bodyPr wrap="square" rtlCol="0">
            <a:spAutoFit/>
          </a:bodyPr>
          <a:lstStyle/>
          <a:p>
            <a:r>
              <a:rPr lang="en-GB" sz="2000" dirty="0" smtClean="0"/>
              <a:t>Team - Rachel North</a:t>
            </a:r>
            <a:br>
              <a:rPr lang="en-GB" sz="2000" dirty="0" smtClean="0"/>
            </a:br>
            <a:r>
              <a:rPr lang="en-GB" sz="2000" dirty="0" smtClean="0"/>
              <a:t>             Pippa Anderson</a:t>
            </a:r>
            <a:br>
              <a:rPr lang="en-GB" sz="2000" dirty="0" smtClean="0"/>
            </a:br>
            <a:r>
              <a:rPr lang="en-GB" sz="2000" dirty="0" smtClean="0"/>
              <a:t>             Joyce </a:t>
            </a:r>
            <a:r>
              <a:rPr lang="en-GB" sz="2000" dirty="0" err="1" smtClean="0"/>
              <a:t>Kenkre</a:t>
            </a:r>
            <a:r>
              <a:rPr lang="en-GB" sz="2000" dirty="0" smtClean="0"/>
              <a:t> </a:t>
            </a:r>
            <a:br>
              <a:rPr lang="en-GB" sz="2000" dirty="0" smtClean="0"/>
            </a:br>
            <a:r>
              <a:rPr lang="en-GB" sz="2000" dirty="0" smtClean="0"/>
              <a:t>             Carolyn Wallace </a:t>
            </a:r>
            <a:br>
              <a:rPr lang="en-GB" sz="2000" dirty="0" smtClean="0"/>
            </a:br>
            <a:r>
              <a:rPr lang="en-GB" sz="2000" dirty="0" smtClean="0"/>
              <a:t>             Sarah Wallace </a:t>
            </a:r>
            <a:br>
              <a:rPr lang="en-GB" sz="2000" dirty="0" smtClean="0"/>
            </a:br>
            <a:r>
              <a:rPr lang="en-GB" sz="2000" dirty="0" smtClean="0"/>
              <a:t>             Samantha Groves  </a:t>
            </a:r>
            <a:endParaRPr lang="en-GB" sz="2000" dirty="0"/>
          </a:p>
          <a:p>
            <a:endParaRPr lang="en-GB" sz="2000" dirty="0"/>
          </a:p>
        </p:txBody>
      </p:sp>
    </p:spTree>
    <p:extLst>
      <p:ext uri="{BB962C8B-B14F-4D97-AF65-F5344CB8AC3E}">
        <p14:creationId xmlns:p14="http://schemas.microsoft.com/office/powerpoint/2010/main" val="1604788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494" y="692696"/>
            <a:ext cx="8712968" cy="4392488"/>
          </a:xfrm>
        </p:spPr>
        <p:txBody>
          <a:bodyPr/>
          <a:lstStyle/>
          <a:p>
            <a:pPr marL="0" indent="0">
              <a:buNone/>
            </a:pPr>
            <a:r>
              <a:rPr lang="en-GB" b="1" dirty="0" smtClean="0"/>
              <a:t>Four different pathfinder services being evaluated</a:t>
            </a:r>
            <a:br>
              <a:rPr lang="en-GB" b="1" dirty="0" smtClean="0"/>
            </a:br>
            <a:endParaRPr lang="en-GB" b="1" dirty="0" smtClean="0"/>
          </a:p>
          <a:p>
            <a:r>
              <a:rPr lang="en-GB" sz="2400" dirty="0"/>
              <a:t> </a:t>
            </a:r>
            <a:r>
              <a:rPr lang="en-GB" sz="2800" dirty="0"/>
              <a:t>Ophthalmic Diagnostic &amp; Treatment Centre</a:t>
            </a:r>
          </a:p>
          <a:p>
            <a:endParaRPr lang="en-GB" sz="2800" dirty="0"/>
          </a:p>
          <a:p>
            <a:r>
              <a:rPr lang="en-GB" sz="2800" dirty="0" smtClean="0"/>
              <a:t>Community </a:t>
            </a:r>
            <a:r>
              <a:rPr lang="en-GB" sz="2800" dirty="0"/>
              <a:t>Hospital </a:t>
            </a:r>
            <a:endParaRPr lang="en-GB" sz="2800" dirty="0" smtClean="0"/>
          </a:p>
          <a:p>
            <a:endParaRPr lang="en-GB" sz="2800" dirty="0" smtClean="0"/>
          </a:p>
          <a:p>
            <a:r>
              <a:rPr lang="en-GB" sz="2800" dirty="0" smtClean="0"/>
              <a:t>Health </a:t>
            </a:r>
            <a:r>
              <a:rPr lang="en-GB" sz="2800" dirty="0"/>
              <a:t>Park  </a:t>
            </a:r>
            <a:r>
              <a:rPr lang="en-GB" sz="2800" dirty="0" smtClean="0"/>
              <a:t/>
            </a:r>
            <a:br>
              <a:rPr lang="en-GB" sz="2800" dirty="0" smtClean="0"/>
            </a:br>
            <a:endParaRPr lang="en-GB" sz="2800" dirty="0" smtClean="0"/>
          </a:p>
          <a:p>
            <a:r>
              <a:rPr lang="en-GB" sz="2800" dirty="0"/>
              <a:t>Health Park &amp; Optometric practices </a:t>
            </a:r>
            <a:br>
              <a:rPr lang="en-GB" sz="2800" dirty="0"/>
            </a:br>
            <a:endParaRPr lang="en-GB" sz="2800" dirty="0"/>
          </a:p>
          <a:p>
            <a:endParaRPr lang="en-GB" sz="2800" dirty="0">
              <a:ea typeface="Calibri" panose="020F0502020204030204" pitchFamily="34" charset="0"/>
              <a:cs typeface="Times New Roman" panose="02020603050405020304" pitchFamily="18" charset="0"/>
            </a:endParaRPr>
          </a:p>
          <a:p>
            <a:pPr marL="0" indent="0">
              <a:buNone/>
            </a:pPr>
            <a:endParaRPr lang="en-GB" sz="2800" b="1" dirty="0"/>
          </a:p>
          <a:p>
            <a:pPr marL="0" indent="0">
              <a:buNone/>
            </a:pPr>
            <a:r>
              <a:rPr lang="en-GB" dirty="0" smtClean="0"/>
              <a:t> </a:t>
            </a:r>
          </a:p>
          <a:p>
            <a:endParaRPr lang="en-GB" dirty="0" smtClean="0"/>
          </a:p>
          <a:p>
            <a:pPr marL="0" indent="0">
              <a:buNone/>
            </a:pPr>
            <a:endParaRPr lang="en-GB" dirty="0"/>
          </a:p>
          <a:p>
            <a:pPr marL="0" indent="0">
              <a:buNone/>
            </a:pPr>
            <a:endParaRPr lang="en-GB" dirty="0"/>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3</a:t>
            </a:fld>
            <a:endParaRPr lang="en-GB">
              <a:solidFill>
                <a:prstClr val="black">
                  <a:tint val="75000"/>
                </a:prstClr>
              </a:solidFill>
            </a:endParaRPr>
          </a:p>
        </p:txBody>
      </p:sp>
    </p:spTree>
    <p:extLst>
      <p:ext uri="{BB962C8B-B14F-4D97-AF65-F5344CB8AC3E}">
        <p14:creationId xmlns:p14="http://schemas.microsoft.com/office/powerpoint/2010/main" val="2278883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S</a:t>
            </a:r>
            <a:r>
              <a:rPr lang="en-GB" sz="2800" dirty="0" smtClean="0"/>
              <a:t>takeholder experience </a:t>
            </a:r>
            <a:br>
              <a:rPr lang="en-GB" sz="2800" dirty="0" smtClean="0"/>
            </a:br>
            <a:r>
              <a:rPr lang="en-GB" sz="2800" dirty="0" smtClean="0"/>
              <a:t> – patients, spouses/carers and staff</a:t>
            </a:r>
            <a:br>
              <a:rPr lang="en-GB" sz="2800" dirty="0" smtClean="0"/>
            </a:br>
            <a:endParaRPr lang="en-GB" sz="2800" dirty="0" smtClean="0"/>
          </a:p>
          <a:p>
            <a:r>
              <a:rPr lang="en-GB" sz="2800" dirty="0" smtClean="0"/>
              <a:t>Journey </a:t>
            </a:r>
            <a:r>
              <a:rPr lang="en-GB" sz="2800" dirty="0"/>
              <a:t>of </a:t>
            </a:r>
            <a:r>
              <a:rPr lang="en-GB" sz="2800" dirty="0" smtClean="0"/>
              <a:t>change </a:t>
            </a:r>
            <a:br>
              <a:rPr lang="en-GB" sz="2800" dirty="0" smtClean="0"/>
            </a:br>
            <a:r>
              <a:rPr lang="en-GB" sz="2800" dirty="0" smtClean="0"/>
              <a:t>– transition to the new service</a:t>
            </a:r>
          </a:p>
          <a:p>
            <a:endParaRPr lang="en-GB" sz="2800" dirty="0" smtClean="0"/>
          </a:p>
          <a:p>
            <a:r>
              <a:rPr lang="en-GB" sz="2800" dirty="0" smtClean="0"/>
              <a:t>Economic outcome</a:t>
            </a:r>
            <a:br>
              <a:rPr lang="en-GB" sz="2800" dirty="0" smtClean="0"/>
            </a:br>
            <a:r>
              <a:rPr lang="en-GB" sz="2800" dirty="0" smtClean="0"/>
              <a:t>- cost of the new service</a:t>
            </a:r>
            <a:endParaRPr lang="en-GB" sz="2800" dirty="0"/>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4</a:t>
            </a:fld>
            <a:endParaRPr lang="en-GB">
              <a:solidFill>
                <a:prstClr val="black">
                  <a:tint val="75000"/>
                </a:prstClr>
              </a:solidFill>
            </a:endParaRPr>
          </a:p>
        </p:txBody>
      </p:sp>
      <p:sp>
        <p:nvSpPr>
          <p:cNvPr id="5" name="TextBox 4"/>
          <p:cNvSpPr txBox="1"/>
          <p:nvPr/>
        </p:nvSpPr>
        <p:spPr>
          <a:xfrm flipH="1">
            <a:off x="539551" y="692696"/>
            <a:ext cx="7416824" cy="707886"/>
          </a:xfrm>
          <a:prstGeom prst="rect">
            <a:avLst/>
          </a:prstGeom>
          <a:noFill/>
        </p:spPr>
        <p:txBody>
          <a:bodyPr wrap="square" rtlCol="0">
            <a:spAutoFit/>
          </a:bodyPr>
          <a:lstStyle/>
          <a:p>
            <a:r>
              <a:rPr lang="en-GB" sz="4000" b="1" dirty="0" smtClean="0"/>
              <a:t>Evaluation of pathfinder services </a:t>
            </a:r>
            <a:endParaRPr lang="en-GB" sz="4000" b="1" dirty="0"/>
          </a:p>
        </p:txBody>
      </p:sp>
    </p:spTree>
    <p:extLst>
      <p:ext uri="{BB962C8B-B14F-4D97-AF65-F5344CB8AC3E}">
        <p14:creationId xmlns:p14="http://schemas.microsoft.com/office/powerpoint/2010/main" val="57929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17848" y="3212976"/>
            <a:ext cx="7772400" cy="1470025"/>
          </a:xfrm>
        </p:spPr>
        <p:txBody>
          <a:bodyPr/>
          <a:lstStyle/>
          <a:p>
            <a:r>
              <a:rPr lang="en-GB" sz="4000" dirty="0" smtClean="0"/>
              <a:t>Snapshot of findings from questionnaires</a:t>
            </a:r>
            <a:r>
              <a:rPr lang="en-GB" dirty="0" smtClean="0"/>
              <a:t/>
            </a:r>
            <a:br>
              <a:rPr lang="en-GB" dirty="0" smtClean="0"/>
            </a:br>
            <a:r>
              <a:rPr lang="en-GB" dirty="0"/>
              <a:t/>
            </a:r>
            <a:br>
              <a:rPr lang="en-GB" dirty="0"/>
            </a:br>
            <a:endParaRPr lang="en-GB" dirty="0"/>
          </a:p>
        </p:txBody>
      </p:sp>
      <p:sp>
        <p:nvSpPr>
          <p:cNvPr id="3" name="Subtitle 2"/>
          <p:cNvSpPr>
            <a:spLocks noGrp="1"/>
          </p:cNvSpPr>
          <p:nvPr>
            <p:ph type="subTitle" idx="1"/>
          </p:nvPr>
        </p:nvSpPr>
        <p:spPr>
          <a:xfrm>
            <a:off x="1403648" y="836712"/>
            <a:ext cx="6400800" cy="1752600"/>
          </a:xfrm>
        </p:spPr>
        <p:txBody>
          <a:bodyPr/>
          <a:lstStyle/>
          <a:p>
            <a:r>
              <a:rPr lang="en-GB" sz="4000" b="1" dirty="0" smtClean="0">
                <a:solidFill>
                  <a:schemeClr val="tx1"/>
                </a:solidFill>
              </a:rPr>
              <a:t>Stakeholder experience</a:t>
            </a:r>
            <a:br>
              <a:rPr lang="en-GB" sz="4000" b="1" dirty="0" smtClean="0">
                <a:solidFill>
                  <a:schemeClr val="tx1"/>
                </a:solidFill>
              </a:rPr>
            </a:br>
            <a:r>
              <a:rPr lang="en-GB" sz="4000" b="1" dirty="0" smtClean="0">
                <a:solidFill>
                  <a:schemeClr val="tx1"/>
                </a:solidFill>
              </a:rPr>
              <a:t>- Patients </a:t>
            </a:r>
            <a:endParaRPr lang="en-GB" sz="4000" b="1" dirty="0">
              <a:solidFill>
                <a:schemeClr val="tx1"/>
              </a:solidFill>
            </a:endParaRPr>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5</a:t>
            </a:fld>
            <a:endParaRPr lang="en-GB">
              <a:solidFill>
                <a:prstClr val="black">
                  <a:tint val="75000"/>
                </a:prstClr>
              </a:solidFill>
            </a:endParaRPr>
          </a:p>
        </p:txBody>
      </p:sp>
    </p:spTree>
    <p:extLst>
      <p:ext uri="{BB962C8B-B14F-4D97-AF65-F5344CB8AC3E}">
        <p14:creationId xmlns:p14="http://schemas.microsoft.com/office/powerpoint/2010/main" val="451755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1"/>
            <a:ext cx="8712968" cy="6604843"/>
          </a:xfrm>
        </p:spPr>
        <p:txBody>
          <a:bodyPr>
            <a:noAutofit/>
          </a:bodyPr>
          <a:lstStyle/>
          <a:p>
            <a:pPr marL="0" indent="0">
              <a:buNone/>
            </a:pPr>
            <a:r>
              <a:rPr lang="en-GB" sz="2400" b="1" u="sng" dirty="0" smtClean="0"/>
              <a:t>Questionnaires</a:t>
            </a:r>
            <a:r>
              <a:rPr lang="en-GB" sz="2400" b="1" dirty="0" smtClean="0"/>
              <a:t>  </a:t>
            </a:r>
            <a:r>
              <a:rPr lang="en-GB" sz="2400" b="1" dirty="0"/>
              <a:t/>
            </a:r>
            <a:br>
              <a:rPr lang="en-GB" sz="2400" b="1" dirty="0"/>
            </a:br>
            <a:endParaRPr lang="en-GB" sz="2400" b="1" dirty="0" smtClean="0"/>
          </a:p>
          <a:p>
            <a:pPr marL="0" indent="0">
              <a:buNone/>
            </a:pPr>
            <a:r>
              <a:rPr lang="en-GB" sz="2400" dirty="0" smtClean="0"/>
              <a:t>Total of 284 questionnaires returned </a:t>
            </a:r>
            <a:r>
              <a:rPr lang="en-GB" sz="2400" dirty="0"/>
              <a:t>to date </a:t>
            </a:r>
            <a:r>
              <a:rPr lang="en-GB" sz="2400" dirty="0" smtClean="0"/>
              <a:t>-</a:t>
            </a:r>
            <a:br>
              <a:rPr lang="en-GB" sz="2400" dirty="0" smtClean="0"/>
            </a:br>
            <a:r>
              <a:rPr lang="en-GB" sz="2400" dirty="0" smtClean="0"/>
              <a:t>       Site 1</a:t>
            </a:r>
            <a:r>
              <a:rPr lang="en-GB" sz="2400" dirty="0"/>
              <a:t> </a:t>
            </a:r>
            <a:r>
              <a:rPr lang="en-GB" sz="2400" dirty="0" smtClean="0"/>
              <a:t>- 48% </a:t>
            </a:r>
            <a:endParaRPr lang="en-GB" sz="2400" dirty="0"/>
          </a:p>
          <a:p>
            <a:pPr marL="0" indent="0">
              <a:buNone/>
            </a:pPr>
            <a:r>
              <a:rPr lang="en-GB" sz="2400" dirty="0" smtClean="0"/>
              <a:t>     </a:t>
            </a:r>
            <a:r>
              <a:rPr lang="en-GB" sz="2400" dirty="0"/>
              <a:t> </a:t>
            </a:r>
            <a:r>
              <a:rPr lang="en-GB" sz="2400" dirty="0" smtClean="0"/>
              <a:t> Site 2 </a:t>
            </a:r>
            <a:r>
              <a:rPr lang="en-GB" sz="2400" dirty="0"/>
              <a:t>-</a:t>
            </a:r>
            <a:r>
              <a:rPr lang="en-GB" sz="2400" dirty="0" smtClean="0"/>
              <a:t> 25% </a:t>
            </a:r>
          </a:p>
          <a:p>
            <a:pPr marL="0" indent="0">
              <a:buNone/>
            </a:pPr>
            <a:r>
              <a:rPr lang="en-GB" sz="2400" dirty="0"/>
              <a:t> </a:t>
            </a:r>
            <a:r>
              <a:rPr lang="en-GB" sz="2400" dirty="0" smtClean="0"/>
              <a:t>    </a:t>
            </a:r>
            <a:r>
              <a:rPr lang="en-GB" sz="2400" dirty="0"/>
              <a:t> </a:t>
            </a:r>
            <a:r>
              <a:rPr lang="en-GB" sz="2400" dirty="0" smtClean="0"/>
              <a:t> Site 3 - </a:t>
            </a:r>
            <a:r>
              <a:rPr lang="en-GB" sz="2400" dirty="0"/>
              <a:t>6</a:t>
            </a:r>
            <a:r>
              <a:rPr lang="en-GB" sz="2400" dirty="0" smtClean="0"/>
              <a:t>% </a:t>
            </a:r>
          </a:p>
          <a:p>
            <a:pPr marL="0" indent="0">
              <a:buNone/>
            </a:pPr>
            <a:r>
              <a:rPr lang="en-GB" sz="2400" dirty="0" smtClean="0"/>
              <a:t>     </a:t>
            </a:r>
            <a:r>
              <a:rPr lang="en-GB" sz="2400" dirty="0"/>
              <a:t> </a:t>
            </a:r>
            <a:r>
              <a:rPr lang="en-GB" sz="2400" dirty="0" smtClean="0"/>
              <a:t> Site 4</a:t>
            </a:r>
            <a:r>
              <a:rPr lang="en-GB" sz="2400" dirty="0"/>
              <a:t> </a:t>
            </a:r>
            <a:r>
              <a:rPr lang="en-GB" sz="2400" dirty="0" smtClean="0"/>
              <a:t>- 21% </a:t>
            </a:r>
          </a:p>
          <a:p>
            <a:pPr marL="0" indent="0">
              <a:buNone/>
            </a:pPr>
            <a:endParaRPr lang="en-GB" sz="2400" dirty="0" smtClean="0"/>
          </a:p>
          <a:p>
            <a:pPr marL="0" indent="0">
              <a:buNone/>
            </a:pPr>
            <a:r>
              <a:rPr lang="en-GB" sz="2400" dirty="0"/>
              <a:t>Male – </a:t>
            </a:r>
            <a:r>
              <a:rPr lang="en-GB" sz="2400" dirty="0" smtClean="0"/>
              <a:t>41%, Female </a:t>
            </a:r>
            <a:r>
              <a:rPr lang="en-GB" sz="2400" dirty="0"/>
              <a:t>– </a:t>
            </a:r>
            <a:r>
              <a:rPr lang="en-GB" sz="2400" dirty="0" smtClean="0"/>
              <a:t>59%</a:t>
            </a:r>
            <a:endParaRPr lang="en-GB" sz="2400" dirty="0"/>
          </a:p>
          <a:p>
            <a:pPr marL="0" indent="0">
              <a:buNone/>
            </a:pPr>
            <a:r>
              <a:rPr lang="en-GB" sz="2400" dirty="0" smtClean="0"/>
              <a:t>Mean </a:t>
            </a:r>
            <a:r>
              <a:rPr lang="en-GB" sz="2400" dirty="0"/>
              <a:t>age – </a:t>
            </a:r>
            <a:r>
              <a:rPr lang="en-GB" sz="2400" dirty="0" smtClean="0"/>
              <a:t>77 years</a:t>
            </a:r>
            <a:r>
              <a:rPr lang="en-GB" sz="2400" dirty="0"/>
              <a:t> </a:t>
            </a:r>
            <a:r>
              <a:rPr lang="en-GB" sz="2400" dirty="0" smtClean="0"/>
              <a:t>(range 40 </a:t>
            </a:r>
            <a:r>
              <a:rPr lang="en-GB" sz="2400" dirty="0"/>
              <a:t>to 98 </a:t>
            </a:r>
            <a:r>
              <a:rPr lang="en-GB" sz="2400" dirty="0" smtClean="0"/>
              <a:t>years) </a:t>
            </a:r>
            <a:br>
              <a:rPr lang="en-GB" sz="2400" dirty="0" smtClean="0"/>
            </a:br>
            <a:endParaRPr lang="en-GB" sz="2400" dirty="0" smtClean="0"/>
          </a:p>
          <a:p>
            <a:pPr marL="0" indent="0">
              <a:buNone/>
            </a:pPr>
            <a:r>
              <a:rPr lang="en-GB" sz="2400" b="1" u="sng" dirty="0" smtClean="0"/>
              <a:t>Treatment</a:t>
            </a:r>
            <a:endParaRPr lang="en-GB" sz="2400" dirty="0" smtClean="0"/>
          </a:p>
          <a:p>
            <a:pPr marL="0" indent="0">
              <a:buNone/>
            </a:pPr>
            <a:r>
              <a:rPr lang="en-GB" sz="2400" i="1" dirty="0" smtClean="0"/>
              <a:t>a) ‘Currently </a:t>
            </a:r>
            <a:r>
              <a:rPr lang="en-GB" sz="2400" i="1" dirty="0"/>
              <a:t>receiving regular eye injections</a:t>
            </a:r>
            <a:r>
              <a:rPr lang="en-GB" sz="2400" dirty="0"/>
              <a:t>’ – </a:t>
            </a:r>
            <a:r>
              <a:rPr lang="en-GB" sz="2400" dirty="0" smtClean="0"/>
              <a:t>85%</a:t>
            </a:r>
            <a:endParaRPr lang="en-GB" sz="2400" dirty="0"/>
          </a:p>
          <a:p>
            <a:pPr marL="0" indent="0">
              <a:buNone/>
            </a:pPr>
            <a:r>
              <a:rPr lang="en-GB" sz="2400" dirty="0" smtClean="0"/>
              <a:t>b)‘</a:t>
            </a:r>
            <a:r>
              <a:rPr lang="en-GB" sz="2400" i="1" dirty="0" smtClean="0"/>
              <a:t>Received </a:t>
            </a:r>
            <a:r>
              <a:rPr lang="en-GB" sz="2400" i="1" dirty="0"/>
              <a:t>regular eye injections and now being monitored</a:t>
            </a:r>
            <a:r>
              <a:rPr lang="en-GB" sz="2400" dirty="0"/>
              <a:t>’ – </a:t>
            </a:r>
            <a:r>
              <a:rPr lang="en-GB" sz="2400" dirty="0" smtClean="0"/>
              <a:t>40% </a:t>
            </a:r>
            <a:r>
              <a:rPr lang="en-GB" sz="2400" dirty="0"/>
              <a:t>	</a:t>
            </a:r>
            <a:r>
              <a:rPr lang="en-GB" sz="2400" dirty="0" smtClean="0"/>
              <a:t>	</a:t>
            </a:r>
          </a:p>
          <a:p>
            <a:pPr marL="0" indent="0">
              <a:buNone/>
            </a:pPr>
            <a:endParaRPr lang="en-GB" sz="2400" dirty="0"/>
          </a:p>
          <a:p>
            <a:pPr marL="0" indent="0">
              <a:buNone/>
            </a:pPr>
            <a:endParaRPr lang="en-GB" sz="2400" dirty="0"/>
          </a:p>
          <a:p>
            <a:pPr marL="0" indent="0">
              <a:buNone/>
            </a:pPr>
            <a:endParaRPr lang="en-GB" sz="2400" dirty="0"/>
          </a:p>
        </p:txBody>
      </p:sp>
      <p:sp>
        <p:nvSpPr>
          <p:cNvPr id="5" name="Slide Number Placeholder 4"/>
          <p:cNvSpPr>
            <a:spLocks noGrp="1"/>
          </p:cNvSpPr>
          <p:nvPr>
            <p:ph type="sldNum" sz="quarter" idx="12"/>
          </p:nvPr>
        </p:nvSpPr>
        <p:spPr/>
        <p:txBody>
          <a:bodyPr/>
          <a:lstStyle/>
          <a:p>
            <a:fld id="{D4D8C3E0-2361-4F4D-A38A-0FFA1D46120C}" type="slidenum">
              <a:rPr lang="en-GB" smtClean="0">
                <a:solidFill>
                  <a:prstClr val="black">
                    <a:tint val="75000"/>
                  </a:prstClr>
                </a:solidFill>
              </a:rPr>
              <a:pPr/>
              <a:t>6</a:t>
            </a:fld>
            <a:endParaRPr lang="en-GB" dirty="0">
              <a:solidFill>
                <a:prstClr val="black">
                  <a:tint val="75000"/>
                </a:prstClr>
              </a:solidFill>
            </a:endParaRPr>
          </a:p>
        </p:txBody>
      </p:sp>
    </p:spTree>
    <p:extLst>
      <p:ext uri="{BB962C8B-B14F-4D97-AF65-F5344CB8AC3E}">
        <p14:creationId xmlns:p14="http://schemas.microsoft.com/office/powerpoint/2010/main" val="3415433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9289032" cy="6984776"/>
          </a:xfrm>
        </p:spPr>
        <p:txBody>
          <a:bodyPr>
            <a:normAutofit/>
          </a:bodyPr>
          <a:lstStyle/>
          <a:p>
            <a:pPr>
              <a:buNone/>
            </a:pPr>
            <a:r>
              <a:rPr lang="en-GB" sz="2400" b="1" u="sng" dirty="0" smtClean="0"/>
              <a:t>Service </a:t>
            </a:r>
            <a:r>
              <a:rPr lang="en-GB" sz="2400" b="1" u="sng" dirty="0"/>
              <a:t>provided by reception staff</a:t>
            </a:r>
            <a:endParaRPr lang="en-GB" sz="2400" b="1" dirty="0"/>
          </a:p>
          <a:p>
            <a:pPr marL="0" lvl="0" indent="0">
              <a:buNone/>
            </a:pPr>
            <a:r>
              <a:rPr lang="en-GB" sz="2400" dirty="0" smtClean="0"/>
              <a:t>          </a:t>
            </a:r>
            <a:r>
              <a:rPr lang="en-GB" sz="2400" dirty="0"/>
              <a:t> </a:t>
            </a:r>
            <a:r>
              <a:rPr lang="en-GB" sz="2400" dirty="0" smtClean="0"/>
              <a:t>Very </a:t>
            </a:r>
            <a:r>
              <a:rPr lang="en-GB" sz="2400" dirty="0"/>
              <a:t>good - </a:t>
            </a:r>
            <a:r>
              <a:rPr lang="en-GB" sz="2400" dirty="0" smtClean="0"/>
              <a:t>92%, Good – 6%, Fair </a:t>
            </a:r>
            <a:r>
              <a:rPr lang="en-GB" sz="2400" dirty="0"/>
              <a:t>– 1</a:t>
            </a:r>
            <a:r>
              <a:rPr lang="en-GB" sz="2400" dirty="0" smtClean="0"/>
              <a:t>%,  </a:t>
            </a:r>
            <a:r>
              <a:rPr lang="en-GB" sz="2000" dirty="0" smtClean="0"/>
              <a:t>(missing data– 1%)</a:t>
            </a:r>
            <a:endParaRPr lang="en-GB" sz="2000" dirty="0"/>
          </a:p>
          <a:p>
            <a:endParaRPr lang="en-GB" sz="2000" dirty="0" smtClean="0"/>
          </a:p>
          <a:p>
            <a:pPr>
              <a:buNone/>
            </a:pPr>
            <a:r>
              <a:rPr lang="en-GB" sz="2400" b="1" u="sng" dirty="0"/>
              <a:t>Appointment on time</a:t>
            </a:r>
            <a:endParaRPr lang="en-GB" sz="2400" b="1" dirty="0"/>
          </a:p>
          <a:p>
            <a:pPr marL="0" indent="0">
              <a:buNone/>
            </a:pPr>
            <a:r>
              <a:rPr lang="en-GB" sz="2400" dirty="0" smtClean="0"/>
              <a:t>          </a:t>
            </a:r>
            <a:r>
              <a:rPr lang="en-GB" sz="2400" dirty="0"/>
              <a:t> </a:t>
            </a:r>
            <a:r>
              <a:rPr lang="en-GB" sz="2400" dirty="0" smtClean="0"/>
              <a:t>Yes </a:t>
            </a:r>
            <a:r>
              <a:rPr lang="en-GB" sz="2400" dirty="0"/>
              <a:t>- </a:t>
            </a:r>
            <a:r>
              <a:rPr lang="en-GB" sz="2400" dirty="0" smtClean="0"/>
              <a:t>88%,  No </a:t>
            </a:r>
            <a:r>
              <a:rPr lang="en-GB" sz="2400" dirty="0"/>
              <a:t>- </a:t>
            </a:r>
            <a:r>
              <a:rPr lang="en-GB" sz="2400" dirty="0" smtClean="0"/>
              <a:t>10%,     			  </a:t>
            </a:r>
            <a:r>
              <a:rPr lang="en-GB" sz="2000" dirty="0" smtClean="0"/>
              <a:t>(missing data– 2%) </a:t>
            </a:r>
            <a:r>
              <a:rPr lang="en-GB" sz="2400" dirty="0" smtClean="0"/>
              <a:t/>
            </a:r>
            <a:br>
              <a:rPr lang="en-GB" sz="2400" dirty="0" smtClean="0"/>
            </a:br>
            <a:r>
              <a:rPr lang="en-GB" sz="2400" dirty="0"/>
              <a:t> </a:t>
            </a:r>
          </a:p>
          <a:p>
            <a:pPr>
              <a:buNone/>
            </a:pPr>
            <a:r>
              <a:rPr lang="en-GB" sz="2400" b="1" u="sng" dirty="0"/>
              <a:t>Enough time with clinic staff</a:t>
            </a:r>
            <a:endParaRPr lang="en-GB" sz="2400" b="1" dirty="0"/>
          </a:p>
          <a:p>
            <a:pPr marL="0" indent="0">
              <a:buNone/>
            </a:pPr>
            <a:r>
              <a:rPr lang="en-GB" sz="2400" dirty="0" smtClean="0"/>
              <a:t>         </a:t>
            </a:r>
            <a:r>
              <a:rPr lang="en-GB" sz="2400" dirty="0"/>
              <a:t> </a:t>
            </a:r>
            <a:r>
              <a:rPr lang="en-GB" sz="2400" dirty="0" smtClean="0"/>
              <a:t>Yes </a:t>
            </a:r>
            <a:r>
              <a:rPr lang="en-GB" sz="2400" dirty="0"/>
              <a:t>– </a:t>
            </a:r>
            <a:r>
              <a:rPr lang="en-GB" sz="2400" dirty="0" smtClean="0"/>
              <a:t>96%, No –0. 4% , 			  </a:t>
            </a:r>
            <a:r>
              <a:rPr lang="en-GB" sz="2000" dirty="0" smtClean="0"/>
              <a:t>(missing data– </a:t>
            </a:r>
            <a:r>
              <a:rPr lang="en-GB" sz="2000" dirty="0"/>
              <a:t>4</a:t>
            </a:r>
            <a:r>
              <a:rPr lang="en-GB" sz="2000" dirty="0" smtClean="0"/>
              <a:t>%)</a:t>
            </a:r>
            <a:endParaRPr lang="en-GB" sz="2000" dirty="0"/>
          </a:p>
          <a:p>
            <a:pPr>
              <a:buNone/>
            </a:pPr>
            <a:endParaRPr lang="en-GB" sz="2400" dirty="0"/>
          </a:p>
          <a:p>
            <a:pPr>
              <a:buNone/>
            </a:pPr>
            <a:r>
              <a:rPr lang="en-GB" sz="2400" b="1" u="sng" dirty="0"/>
              <a:t>Importance of </a:t>
            </a:r>
            <a:r>
              <a:rPr lang="en-GB" sz="2400" b="1" u="sng" dirty="0" smtClean="0"/>
              <a:t>seeing eye doctor rather than another member of staff</a:t>
            </a:r>
            <a:endParaRPr lang="en-GB" sz="2400" b="1" dirty="0"/>
          </a:p>
          <a:p>
            <a:pPr marL="0" indent="0">
              <a:buNone/>
            </a:pPr>
            <a:r>
              <a:rPr lang="en-GB" sz="2400" dirty="0" smtClean="0"/>
              <a:t>        Very </a:t>
            </a:r>
            <a:r>
              <a:rPr lang="en-GB" sz="2400" dirty="0"/>
              <a:t>important – </a:t>
            </a:r>
            <a:r>
              <a:rPr lang="en-GB" sz="2400" dirty="0" smtClean="0"/>
              <a:t>58% </a:t>
            </a:r>
            <a:br>
              <a:rPr lang="en-GB" sz="2400" dirty="0" smtClean="0"/>
            </a:br>
            <a:r>
              <a:rPr lang="en-GB" sz="2400" dirty="0" smtClean="0"/>
              <a:t>       Quite </a:t>
            </a:r>
            <a:r>
              <a:rPr lang="en-GB" sz="2400" dirty="0"/>
              <a:t>important – 21</a:t>
            </a:r>
            <a:r>
              <a:rPr lang="en-GB" sz="2400" dirty="0" smtClean="0"/>
              <a:t>%</a:t>
            </a:r>
            <a:br>
              <a:rPr lang="en-GB" sz="2400" dirty="0" smtClean="0"/>
            </a:br>
            <a:r>
              <a:rPr lang="en-GB" sz="2400" dirty="0" smtClean="0"/>
              <a:t>       Neither </a:t>
            </a:r>
            <a:r>
              <a:rPr lang="en-GB" sz="2400" dirty="0"/>
              <a:t>important nor </a:t>
            </a:r>
            <a:r>
              <a:rPr lang="en-GB" sz="2400" dirty="0" smtClean="0"/>
              <a:t>unimportant </a:t>
            </a:r>
            <a:r>
              <a:rPr lang="en-GB" sz="2400" dirty="0"/>
              <a:t>– 16</a:t>
            </a:r>
            <a:r>
              <a:rPr lang="en-GB" sz="2400" dirty="0" smtClean="0"/>
              <a:t>%</a:t>
            </a:r>
            <a:br>
              <a:rPr lang="en-GB" sz="2400" dirty="0" smtClean="0"/>
            </a:br>
            <a:r>
              <a:rPr lang="en-GB" sz="2400" dirty="0" smtClean="0"/>
              <a:t>       Not </a:t>
            </a:r>
            <a:r>
              <a:rPr lang="en-GB" sz="2400" dirty="0"/>
              <a:t>very important  - </a:t>
            </a:r>
            <a:r>
              <a:rPr lang="en-GB" sz="2400" dirty="0" smtClean="0"/>
              <a:t>3%, </a:t>
            </a:r>
            <a:br>
              <a:rPr lang="en-GB" sz="2400" dirty="0" smtClean="0"/>
            </a:br>
            <a:r>
              <a:rPr lang="en-GB" sz="2400" dirty="0" smtClean="0"/>
              <a:t>       Not </a:t>
            </a:r>
            <a:r>
              <a:rPr lang="en-GB" sz="2400" dirty="0"/>
              <a:t>at all important  - </a:t>
            </a:r>
            <a:r>
              <a:rPr lang="en-GB" sz="2400" dirty="0" smtClean="0"/>
              <a:t>2% </a:t>
            </a:r>
          </a:p>
          <a:p>
            <a:endParaRPr lang="en-GB" sz="2400" dirty="0"/>
          </a:p>
          <a:p>
            <a:endParaRPr lang="en-GB" sz="2400" dirty="0"/>
          </a:p>
          <a:p>
            <a:endParaRPr lang="en-GB" sz="2400" dirty="0" smtClean="0"/>
          </a:p>
          <a:p>
            <a:endParaRPr lang="en-GB" sz="2400" dirty="0"/>
          </a:p>
          <a:p>
            <a:endParaRPr lang="en-GB" sz="1600" dirty="0"/>
          </a:p>
          <a:p>
            <a:endParaRPr lang="en-GB" sz="1600" dirty="0"/>
          </a:p>
          <a:p>
            <a:endParaRPr lang="en-GB" sz="1600" dirty="0"/>
          </a:p>
        </p:txBody>
      </p:sp>
    </p:spTree>
    <p:extLst>
      <p:ext uri="{BB962C8B-B14F-4D97-AF65-F5344CB8AC3E}">
        <p14:creationId xmlns:p14="http://schemas.microsoft.com/office/powerpoint/2010/main" val="624576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9308"/>
            <a:ext cx="9073008" cy="6696744"/>
          </a:xfrm>
        </p:spPr>
        <p:txBody>
          <a:bodyPr>
            <a:normAutofit fontScale="92500" lnSpcReduction="20000"/>
          </a:bodyPr>
          <a:lstStyle/>
          <a:p>
            <a:pPr lvl="0">
              <a:buNone/>
            </a:pPr>
            <a:r>
              <a:rPr lang="en-GB" sz="2600" b="1" u="sng" dirty="0">
                <a:solidFill>
                  <a:prstClr val="black"/>
                </a:solidFill>
              </a:rPr>
              <a:t>Feel can ask questions and be listened to</a:t>
            </a:r>
            <a:endParaRPr lang="en-GB" sz="2600" b="1" dirty="0">
              <a:solidFill>
                <a:prstClr val="black"/>
              </a:solidFill>
            </a:endParaRPr>
          </a:p>
          <a:p>
            <a:pPr marL="0" lvl="0" indent="0">
              <a:buNone/>
            </a:pPr>
            <a:r>
              <a:rPr lang="en-GB" sz="2600" dirty="0">
                <a:solidFill>
                  <a:prstClr val="black"/>
                </a:solidFill>
              </a:rPr>
              <a:t>      </a:t>
            </a:r>
            <a:r>
              <a:rPr lang="en-GB" sz="2600" dirty="0" smtClean="0">
                <a:solidFill>
                  <a:prstClr val="black"/>
                </a:solidFill>
              </a:rPr>
              <a:t>	Strongly </a:t>
            </a:r>
            <a:r>
              <a:rPr lang="en-GB" sz="2600" dirty="0">
                <a:solidFill>
                  <a:prstClr val="black"/>
                </a:solidFill>
              </a:rPr>
              <a:t>agree – 70%,  Agree – 26</a:t>
            </a:r>
            <a:r>
              <a:rPr lang="en-GB" sz="2600" dirty="0" smtClean="0">
                <a:solidFill>
                  <a:prstClr val="black"/>
                </a:solidFill>
              </a:rPr>
              <a:t>%,            </a:t>
            </a:r>
            <a:br>
              <a:rPr lang="en-GB" sz="2600" dirty="0" smtClean="0">
                <a:solidFill>
                  <a:prstClr val="black"/>
                </a:solidFill>
              </a:rPr>
            </a:br>
            <a:r>
              <a:rPr lang="en-GB" sz="2600" dirty="0" smtClean="0">
                <a:solidFill>
                  <a:prstClr val="black"/>
                </a:solidFill>
              </a:rPr>
              <a:t>     	 Neither </a:t>
            </a:r>
            <a:r>
              <a:rPr lang="en-GB" sz="2600" dirty="0">
                <a:solidFill>
                  <a:prstClr val="black"/>
                </a:solidFill>
              </a:rPr>
              <a:t>agree nor disagree – 3% </a:t>
            </a:r>
            <a:r>
              <a:rPr lang="en-GB" sz="2600" dirty="0" smtClean="0">
                <a:solidFill>
                  <a:prstClr val="black"/>
                </a:solidFill>
              </a:rPr>
              <a:t>               </a:t>
            </a:r>
            <a:r>
              <a:rPr lang="en-GB" sz="2200" dirty="0" smtClean="0">
                <a:solidFill>
                  <a:prstClr val="black"/>
                </a:solidFill>
              </a:rPr>
              <a:t>(missing data -1%)</a:t>
            </a:r>
            <a:endParaRPr lang="en-GB" sz="2200" dirty="0">
              <a:solidFill>
                <a:prstClr val="black"/>
              </a:solidFill>
            </a:endParaRPr>
          </a:p>
          <a:p>
            <a:pPr lvl="0"/>
            <a:endParaRPr lang="en-GB" sz="2600" dirty="0">
              <a:solidFill>
                <a:prstClr val="black"/>
              </a:solidFill>
            </a:endParaRPr>
          </a:p>
          <a:p>
            <a:pPr lvl="0">
              <a:buNone/>
            </a:pPr>
            <a:r>
              <a:rPr lang="en-GB" sz="2600" b="1" u="sng" dirty="0">
                <a:solidFill>
                  <a:prstClr val="black"/>
                </a:solidFill>
              </a:rPr>
              <a:t>Given enough information to understand </a:t>
            </a:r>
            <a:r>
              <a:rPr lang="en-GB" sz="2600" b="1" u="sng" dirty="0" smtClean="0">
                <a:solidFill>
                  <a:prstClr val="black"/>
                </a:solidFill>
              </a:rPr>
              <a:t>their eye </a:t>
            </a:r>
            <a:r>
              <a:rPr lang="en-GB" sz="2600" b="1" u="sng" dirty="0">
                <a:solidFill>
                  <a:prstClr val="black"/>
                </a:solidFill>
              </a:rPr>
              <a:t>condition</a:t>
            </a:r>
            <a:endParaRPr lang="en-GB" sz="2600" b="1" dirty="0">
              <a:solidFill>
                <a:prstClr val="black"/>
              </a:solidFill>
            </a:endParaRPr>
          </a:p>
          <a:p>
            <a:pPr marL="0" lvl="0" indent="0">
              <a:buNone/>
            </a:pPr>
            <a:r>
              <a:rPr lang="en-GB" sz="2600" dirty="0">
                <a:solidFill>
                  <a:prstClr val="black"/>
                </a:solidFill>
              </a:rPr>
              <a:t>   </a:t>
            </a:r>
            <a:r>
              <a:rPr lang="en-GB" sz="2600" dirty="0" smtClean="0">
                <a:solidFill>
                  <a:prstClr val="black"/>
                </a:solidFill>
              </a:rPr>
              <a:t>	Strongly </a:t>
            </a:r>
            <a:r>
              <a:rPr lang="en-GB" sz="2600" dirty="0">
                <a:solidFill>
                  <a:prstClr val="black"/>
                </a:solidFill>
              </a:rPr>
              <a:t>agree – 60%, Agree – 36%, </a:t>
            </a:r>
            <a:r>
              <a:rPr lang="en-GB" sz="2600" dirty="0" smtClean="0">
                <a:solidFill>
                  <a:prstClr val="black"/>
                </a:solidFill>
              </a:rPr>
              <a:t/>
            </a:r>
            <a:br>
              <a:rPr lang="en-GB" sz="2600" dirty="0" smtClean="0">
                <a:solidFill>
                  <a:prstClr val="black"/>
                </a:solidFill>
              </a:rPr>
            </a:br>
            <a:r>
              <a:rPr lang="en-GB" sz="2600" dirty="0" smtClean="0">
                <a:solidFill>
                  <a:prstClr val="black"/>
                </a:solidFill>
              </a:rPr>
              <a:t>   	Neither </a:t>
            </a:r>
            <a:r>
              <a:rPr lang="en-GB" sz="2600" dirty="0">
                <a:solidFill>
                  <a:prstClr val="black"/>
                </a:solidFill>
              </a:rPr>
              <a:t>agree nor disagree – 2% </a:t>
            </a:r>
            <a:r>
              <a:rPr lang="en-GB" sz="2600" dirty="0" smtClean="0">
                <a:solidFill>
                  <a:prstClr val="black"/>
                </a:solidFill>
              </a:rPr>
              <a:t>  </a:t>
            </a:r>
            <a:r>
              <a:rPr lang="en-GB" sz="2600" dirty="0" smtClean="0"/>
              <a:t>                </a:t>
            </a:r>
            <a:r>
              <a:rPr lang="en-GB" sz="2200" dirty="0" smtClean="0">
                <a:solidFill>
                  <a:prstClr val="black"/>
                </a:solidFill>
              </a:rPr>
              <a:t>(</a:t>
            </a:r>
            <a:r>
              <a:rPr lang="en-GB" sz="2200" dirty="0">
                <a:solidFill>
                  <a:prstClr val="black"/>
                </a:solidFill>
              </a:rPr>
              <a:t>missing data -1</a:t>
            </a:r>
            <a:r>
              <a:rPr lang="en-GB" sz="2200" dirty="0" smtClean="0">
                <a:solidFill>
                  <a:prstClr val="black"/>
                </a:solidFill>
              </a:rPr>
              <a:t>%)</a:t>
            </a:r>
            <a:r>
              <a:rPr lang="en-GB" sz="2600" dirty="0" smtClean="0">
                <a:solidFill>
                  <a:prstClr val="black"/>
                </a:solidFill>
              </a:rPr>
              <a:t/>
            </a:r>
            <a:br>
              <a:rPr lang="en-GB" sz="2600" dirty="0" smtClean="0">
                <a:solidFill>
                  <a:prstClr val="black"/>
                </a:solidFill>
              </a:rPr>
            </a:br>
            <a:endParaRPr lang="en-GB" sz="2600" u="sng" dirty="0"/>
          </a:p>
          <a:p>
            <a:pPr>
              <a:buNone/>
            </a:pPr>
            <a:r>
              <a:rPr lang="en-GB" sz="2600" b="1" u="sng" dirty="0" smtClean="0"/>
              <a:t>Clean </a:t>
            </a:r>
            <a:r>
              <a:rPr lang="en-GB" sz="2600" b="1" u="sng" dirty="0"/>
              <a:t>and comfortable environment </a:t>
            </a:r>
            <a:endParaRPr lang="en-GB" sz="2600" b="1" dirty="0"/>
          </a:p>
          <a:p>
            <a:pPr marL="0" lvl="0" indent="0">
              <a:buNone/>
            </a:pPr>
            <a:r>
              <a:rPr lang="en-GB" sz="2600" dirty="0"/>
              <a:t> </a:t>
            </a:r>
            <a:r>
              <a:rPr lang="en-GB" sz="2600" dirty="0" smtClean="0"/>
              <a:t> 	Strongly </a:t>
            </a:r>
            <a:r>
              <a:rPr lang="en-GB" sz="2600" dirty="0"/>
              <a:t>agree – </a:t>
            </a:r>
            <a:r>
              <a:rPr lang="en-GB" sz="2600" dirty="0" smtClean="0"/>
              <a:t>77%, Agree </a:t>
            </a:r>
            <a:r>
              <a:rPr lang="en-GB" sz="2600" dirty="0"/>
              <a:t>– </a:t>
            </a:r>
            <a:r>
              <a:rPr lang="en-GB" sz="2600" dirty="0" smtClean="0"/>
              <a:t>20% , </a:t>
            </a:r>
          </a:p>
          <a:p>
            <a:pPr marL="0" lvl="0" indent="0">
              <a:buNone/>
            </a:pPr>
            <a:r>
              <a:rPr lang="en-GB" sz="2600" dirty="0"/>
              <a:t> </a:t>
            </a:r>
            <a:r>
              <a:rPr lang="en-GB" sz="2600" dirty="0" smtClean="0"/>
              <a:t>              Disagree </a:t>
            </a:r>
            <a:r>
              <a:rPr lang="en-GB" sz="2600" dirty="0"/>
              <a:t>– </a:t>
            </a:r>
            <a:r>
              <a:rPr lang="en-GB" sz="2600" dirty="0" smtClean="0"/>
              <a:t>1%  </a:t>
            </a:r>
            <a:r>
              <a:rPr lang="en-GB" sz="2600" dirty="0">
                <a:solidFill>
                  <a:prstClr val="black"/>
                </a:solidFill>
              </a:rPr>
              <a:t>(</a:t>
            </a:r>
            <a:r>
              <a:rPr lang="en-GB" sz="2200" dirty="0">
                <a:solidFill>
                  <a:prstClr val="black"/>
                </a:solidFill>
              </a:rPr>
              <a:t>missing data </a:t>
            </a:r>
            <a:r>
              <a:rPr lang="en-GB" sz="2200" dirty="0" smtClean="0">
                <a:solidFill>
                  <a:prstClr val="black"/>
                </a:solidFill>
              </a:rPr>
              <a:t>–2%)</a:t>
            </a:r>
            <a:r>
              <a:rPr lang="en-GB" sz="2600" dirty="0">
                <a:solidFill>
                  <a:prstClr val="black"/>
                </a:solidFill>
              </a:rPr>
              <a:t/>
            </a:r>
            <a:br>
              <a:rPr lang="en-GB" sz="2600" dirty="0">
                <a:solidFill>
                  <a:prstClr val="black"/>
                </a:solidFill>
              </a:rPr>
            </a:br>
            <a:endParaRPr lang="en-GB" sz="2600" dirty="0" smtClean="0">
              <a:solidFill>
                <a:prstClr val="black"/>
              </a:solidFill>
            </a:endParaRPr>
          </a:p>
          <a:p>
            <a:pPr marL="0" lvl="0" indent="0">
              <a:buNone/>
            </a:pPr>
            <a:r>
              <a:rPr lang="en-GB" sz="2600" b="1" u="sng" dirty="0" smtClean="0"/>
              <a:t>Accessible </a:t>
            </a:r>
            <a:r>
              <a:rPr lang="en-GB" sz="2600" b="1" u="sng" dirty="0"/>
              <a:t>location/premises</a:t>
            </a:r>
            <a:endParaRPr lang="en-GB" sz="2600" b="1" dirty="0"/>
          </a:p>
          <a:p>
            <a:pPr marL="0" indent="0">
              <a:buNone/>
            </a:pPr>
            <a:r>
              <a:rPr lang="en-GB" sz="2600" dirty="0"/>
              <a:t>	</a:t>
            </a:r>
            <a:r>
              <a:rPr lang="en-GB" sz="2600" dirty="0" smtClean="0"/>
              <a:t>Strongly </a:t>
            </a:r>
            <a:r>
              <a:rPr lang="en-GB" sz="2600" dirty="0"/>
              <a:t>agree – </a:t>
            </a:r>
            <a:r>
              <a:rPr lang="en-GB" sz="2600" dirty="0" smtClean="0"/>
              <a:t>64% , Agree </a:t>
            </a:r>
            <a:r>
              <a:rPr lang="en-GB" sz="2600" dirty="0"/>
              <a:t>– </a:t>
            </a:r>
            <a:r>
              <a:rPr lang="en-GB" sz="2600" dirty="0" smtClean="0"/>
              <a:t>25% , </a:t>
            </a:r>
            <a:br>
              <a:rPr lang="en-GB" sz="2600" dirty="0" smtClean="0"/>
            </a:br>
            <a:r>
              <a:rPr lang="en-GB" sz="2600" dirty="0" smtClean="0"/>
              <a:t>             Neither </a:t>
            </a:r>
            <a:r>
              <a:rPr lang="en-GB" sz="2600" dirty="0"/>
              <a:t>agree nor disagree – </a:t>
            </a:r>
            <a:r>
              <a:rPr lang="en-GB" sz="2600" dirty="0" smtClean="0"/>
              <a:t>5% , </a:t>
            </a:r>
            <a:br>
              <a:rPr lang="en-GB" sz="2600" dirty="0" smtClean="0"/>
            </a:br>
            <a:r>
              <a:rPr lang="en-GB" sz="2600" dirty="0" smtClean="0"/>
              <a:t>             Disagree </a:t>
            </a:r>
            <a:r>
              <a:rPr lang="en-GB" sz="2600" dirty="0"/>
              <a:t>– </a:t>
            </a:r>
            <a:r>
              <a:rPr lang="en-GB" sz="2600" dirty="0" smtClean="0"/>
              <a:t>4% , Strongly disagree – 1%     </a:t>
            </a:r>
            <a:r>
              <a:rPr lang="en-GB" sz="2200" dirty="0" smtClean="0">
                <a:solidFill>
                  <a:prstClr val="black"/>
                </a:solidFill>
              </a:rPr>
              <a:t>(</a:t>
            </a:r>
            <a:r>
              <a:rPr lang="en-GB" sz="2200" dirty="0">
                <a:solidFill>
                  <a:prstClr val="black"/>
                </a:solidFill>
              </a:rPr>
              <a:t>missing data -1%)</a:t>
            </a:r>
            <a:br>
              <a:rPr lang="en-GB" sz="2200" dirty="0">
                <a:solidFill>
                  <a:prstClr val="black"/>
                </a:solidFill>
              </a:rPr>
            </a:br>
            <a:endParaRPr lang="en-GB" sz="2200" dirty="0" smtClean="0"/>
          </a:p>
          <a:p>
            <a:pPr>
              <a:buNone/>
            </a:pPr>
            <a:r>
              <a:rPr lang="en-GB" sz="2600" b="1" u="sng" dirty="0" smtClean="0"/>
              <a:t>Overall </a:t>
            </a:r>
            <a:r>
              <a:rPr lang="en-GB" sz="2600" b="1" u="sng" dirty="0"/>
              <a:t>clinic rating</a:t>
            </a:r>
            <a:endParaRPr lang="en-GB" sz="2600" b="1" dirty="0"/>
          </a:p>
          <a:p>
            <a:pPr marL="0" indent="0">
              <a:buNone/>
            </a:pPr>
            <a:r>
              <a:rPr lang="en-GB" sz="2600" dirty="0" smtClean="0"/>
              <a:t>                </a:t>
            </a:r>
            <a:r>
              <a:rPr lang="en-GB" sz="2600" dirty="0"/>
              <a:t> </a:t>
            </a:r>
            <a:r>
              <a:rPr lang="en-GB" sz="2600" dirty="0" smtClean="0"/>
              <a:t>Very </a:t>
            </a:r>
            <a:r>
              <a:rPr lang="en-GB" sz="2600" dirty="0"/>
              <a:t>good – </a:t>
            </a:r>
            <a:r>
              <a:rPr lang="en-GB" sz="2600" dirty="0" smtClean="0"/>
              <a:t>79% , Good </a:t>
            </a:r>
            <a:r>
              <a:rPr lang="en-GB" sz="2600" dirty="0"/>
              <a:t>– </a:t>
            </a:r>
            <a:r>
              <a:rPr lang="en-GB" sz="2600" dirty="0" smtClean="0"/>
              <a:t>18</a:t>
            </a:r>
            <a:r>
              <a:rPr lang="en-GB" sz="2600" b="1" dirty="0" smtClean="0"/>
              <a:t>%,	       </a:t>
            </a:r>
            <a:r>
              <a:rPr lang="en-GB" sz="2200" dirty="0" smtClean="0"/>
              <a:t>(missing – 3%) </a:t>
            </a:r>
          </a:p>
          <a:p>
            <a:endParaRPr lang="en-GB" sz="2400" b="1" dirty="0"/>
          </a:p>
          <a:p>
            <a:endParaRPr lang="en-GB" sz="2400" b="1" dirty="0"/>
          </a:p>
          <a:p>
            <a:endParaRPr lang="en-GB" dirty="0"/>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8</a:t>
            </a:fld>
            <a:endParaRPr lang="en-GB" dirty="0">
              <a:solidFill>
                <a:prstClr val="black">
                  <a:tint val="75000"/>
                </a:prstClr>
              </a:solidFill>
            </a:endParaRPr>
          </a:p>
        </p:txBody>
      </p:sp>
    </p:spTree>
    <p:extLst>
      <p:ext uri="{BB962C8B-B14F-4D97-AF65-F5344CB8AC3E}">
        <p14:creationId xmlns:p14="http://schemas.microsoft.com/office/powerpoint/2010/main" val="1461741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4623"/>
            <a:ext cx="9073008" cy="6696744"/>
          </a:xfrm>
        </p:spPr>
        <p:txBody>
          <a:bodyPr>
            <a:normAutofit lnSpcReduction="10000"/>
          </a:bodyPr>
          <a:lstStyle/>
          <a:p>
            <a:pPr lvl="0">
              <a:buNone/>
            </a:pPr>
            <a:r>
              <a:rPr lang="en-GB" sz="2800" b="1" u="sng" dirty="0" smtClean="0">
                <a:solidFill>
                  <a:prstClr val="black"/>
                </a:solidFill>
              </a:rPr>
              <a:t>Emerging </a:t>
            </a:r>
            <a:r>
              <a:rPr lang="en-GB" sz="2800" b="1" u="sng" dirty="0">
                <a:solidFill>
                  <a:prstClr val="black"/>
                </a:solidFill>
              </a:rPr>
              <a:t>themes from ‘additional comments’ section </a:t>
            </a:r>
            <a:r>
              <a:rPr lang="en-GB" sz="2800" b="1" u="sng" dirty="0" smtClean="0">
                <a:solidFill>
                  <a:prstClr val="black"/>
                </a:solidFill>
              </a:rPr>
              <a:t/>
            </a:r>
            <a:br>
              <a:rPr lang="en-GB" sz="2800" b="1" u="sng" dirty="0" smtClean="0">
                <a:solidFill>
                  <a:prstClr val="black"/>
                </a:solidFill>
              </a:rPr>
            </a:br>
            <a:endParaRPr lang="en-GB" sz="2800" b="1" u="sng" dirty="0">
              <a:solidFill>
                <a:prstClr val="black"/>
              </a:solidFill>
            </a:endParaRPr>
          </a:p>
          <a:p>
            <a:pPr marL="0" lvl="0" indent="0">
              <a:buNone/>
            </a:pPr>
            <a:r>
              <a:rPr lang="en-GB" sz="2800" b="1" u="sng" dirty="0">
                <a:solidFill>
                  <a:prstClr val="black"/>
                </a:solidFill>
              </a:rPr>
              <a:t>Staff </a:t>
            </a:r>
            <a:r>
              <a:rPr lang="en-GB" sz="2800" b="1" u="sng" dirty="0" smtClean="0">
                <a:solidFill>
                  <a:prstClr val="black"/>
                </a:solidFill>
              </a:rPr>
              <a:t>helpfulness</a:t>
            </a:r>
          </a:p>
          <a:p>
            <a:pPr marL="0" lvl="0" indent="0">
              <a:buNone/>
            </a:pPr>
            <a:endParaRPr lang="en-GB" sz="2800" b="1" u="sng" dirty="0">
              <a:solidFill>
                <a:prstClr val="black"/>
              </a:solidFill>
            </a:endParaRPr>
          </a:p>
          <a:p>
            <a:r>
              <a:rPr lang="en-GB" sz="2800" dirty="0" smtClean="0">
                <a:solidFill>
                  <a:prstClr val="black"/>
                </a:solidFill>
              </a:rPr>
              <a:t>‘</a:t>
            </a:r>
            <a:r>
              <a:rPr lang="en-GB" sz="2800" i="1" dirty="0">
                <a:solidFill>
                  <a:prstClr val="black"/>
                </a:solidFill>
              </a:rPr>
              <a:t>Staff very helpful, </a:t>
            </a:r>
            <a:r>
              <a:rPr lang="en-GB" sz="2800" i="1" dirty="0" smtClean="0">
                <a:solidFill>
                  <a:prstClr val="black"/>
                </a:solidFill>
              </a:rPr>
              <a:t>(G -staff) sat </a:t>
            </a:r>
            <a:r>
              <a:rPr lang="en-GB" sz="2800" i="1" dirty="0">
                <a:solidFill>
                  <a:prstClr val="black"/>
                </a:solidFill>
              </a:rPr>
              <a:t>with me today and it helped. Staff are fantastic</a:t>
            </a:r>
            <a:r>
              <a:rPr lang="en-GB" sz="2800" dirty="0">
                <a:solidFill>
                  <a:prstClr val="black"/>
                </a:solidFill>
              </a:rPr>
              <a:t>’ </a:t>
            </a:r>
            <a:r>
              <a:rPr lang="en-GB" sz="2800" dirty="0" smtClean="0">
                <a:solidFill>
                  <a:prstClr val="black"/>
                </a:solidFill>
              </a:rPr>
              <a:t>– Site 1</a:t>
            </a:r>
            <a:br>
              <a:rPr lang="en-GB" sz="2800" dirty="0" smtClean="0">
                <a:solidFill>
                  <a:prstClr val="black"/>
                </a:solidFill>
              </a:rPr>
            </a:br>
            <a:endParaRPr lang="en-GB" sz="2800" dirty="0" smtClean="0">
              <a:solidFill>
                <a:prstClr val="black"/>
              </a:solidFill>
            </a:endParaRPr>
          </a:p>
          <a:p>
            <a:r>
              <a:rPr lang="en-GB" sz="2800" dirty="0" smtClean="0">
                <a:solidFill>
                  <a:prstClr val="black"/>
                </a:solidFill>
              </a:rPr>
              <a:t> </a:t>
            </a:r>
            <a:r>
              <a:rPr lang="en-GB" sz="2800" dirty="0">
                <a:solidFill>
                  <a:prstClr val="black"/>
                </a:solidFill>
              </a:rPr>
              <a:t>‘</a:t>
            </a:r>
            <a:r>
              <a:rPr lang="en-GB" sz="2800" i="1" dirty="0">
                <a:solidFill>
                  <a:prstClr val="black"/>
                </a:solidFill>
              </a:rPr>
              <a:t>All staff are excellent and the place is brilliant</a:t>
            </a:r>
            <a:r>
              <a:rPr lang="en-GB" sz="2800" dirty="0">
                <a:solidFill>
                  <a:prstClr val="black"/>
                </a:solidFill>
              </a:rPr>
              <a:t>’ – Site </a:t>
            </a:r>
            <a:r>
              <a:rPr lang="en-GB" sz="2800" dirty="0" smtClean="0">
                <a:solidFill>
                  <a:prstClr val="black"/>
                </a:solidFill>
              </a:rPr>
              <a:t>2</a:t>
            </a:r>
            <a:endParaRPr lang="en-GB" sz="2800" dirty="0">
              <a:solidFill>
                <a:prstClr val="black"/>
              </a:solidFill>
            </a:endParaRPr>
          </a:p>
          <a:p>
            <a:pPr lvl="0"/>
            <a:endParaRPr lang="en-GB" sz="2800" dirty="0">
              <a:solidFill>
                <a:prstClr val="black"/>
              </a:solidFill>
            </a:endParaRPr>
          </a:p>
          <a:p>
            <a:pPr lvl="0"/>
            <a:r>
              <a:rPr lang="en-GB" sz="2800" dirty="0">
                <a:solidFill>
                  <a:prstClr val="black"/>
                </a:solidFill>
              </a:rPr>
              <a:t>‘</a:t>
            </a:r>
            <a:r>
              <a:rPr lang="en-GB" sz="2800" i="1" dirty="0">
                <a:solidFill>
                  <a:prstClr val="black"/>
                </a:solidFill>
              </a:rPr>
              <a:t>I have always found staff very helpful’ </a:t>
            </a:r>
            <a:r>
              <a:rPr lang="en-GB" sz="2800" dirty="0">
                <a:solidFill>
                  <a:prstClr val="black"/>
                </a:solidFill>
              </a:rPr>
              <a:t>– </a:t>
            </a:r>
            <a:r>
              <a:rPr lang="en-GB" sz="2800" dirty="0" smtClean="0">
                <a:solidFill>
                  <a:prstClr val="black"/>
                </a:solidFill>
              </a:rPr>
              <a:t>Site 3</a:t>
            </a:r>
            <a:br>
              <a:rPr lang="en-GB" sz="2800" dirty="0" smtClean="0">
                <a:solidFill>
                  <a:prstClr val="black"/>
                </a:solidFill>
              </a:rPr>
            </a:br>
            <a:endParaRPr lang="en-GB" sz="2800" dirty="0">
              <a:solidFill>
                <a:prstClr val="black"/>
              </a:solidFill>
            </a:endParaRPr>
          </a:p>
          <a:p>
            <a:pPr lvl="0"/>
            <a:r>
              <a:rPr lang="en-US" sz="2800" dirty="0" smtClean="0">
                <a:solidFill>
                  <a:prstClr val="black"/>
                </a:solidFill>
              </a:rPr>
              <a:t>‘</a:t>
            </a:r>
            <a:r>
              <a:rPr lang="en-US" sz="2800" i="1" dirty="0">
                <a:solidFill>
                  <a:prstClr val="black"/>
                </a:solidFill>
              </a:rPr>
              <a:t>Having this condition at quite a young age was very frightening and the staff have always been so supportive and understanding! Cannot thank them enough’</a:t>
            </a:r>
            <a:r>
              <a:rPr lang="en-US" sz="2800" dirty="0">
                <a:solidFill>
                  <a:prstClr val="black"/>
                </a:solidFill>
              </a:rPr>
              <a:t> – </a:t>
            </a:r>
            <a:r>
              <a:rPr lang="en-US" sz="2800" dirty="0" smtClean="0">
                <a:solidFill>
                  <a:prstClr val="black"/>
                </a:solidFill>
              </a:rPr>
              <a:t>Site 4</a:t>
            </a:r>
            <a:br>
              <a:rPr lang="en-US" sz="2800" dirty="0" smtClean="0">
                <a:solidFill>
                  <a:prstClr val="black"/>
                </a:solidFill>
              </a:rPr>
            </a:br>
            <a:endParaRPr lang="en-US" sz="2800" dirty="0" smtClean="0">
              <a:solidFill>
                <a:prstClr val="black"/>
              </a:solidFill>
            </a:endParaRPr>
          </a:p>
          <a:p>
            <a:pPr marL="0" indent="0">
              <a:buNone/>
            </a:pPr>
            <a:endParaRPr lang="en-GB" sz="3800" dirty="0"/>
          </a:p>
          <a:p>
            <a:endParaRPr lang="en-GB" dirty="0"/>
          </a:p>
        </p:txBody>
      </p:sp>
      <p:sp>
        <p:nvSpPr>
          <p:cNvPr id="4" name="Slide Number Placeholder 3"/>
          <p:cNvSpPr>
            <a:spLocks noGrp="1"/>
          </p:cNvSpPr>
          <p:nvPr>
            <p:ph type="sldNum" sz="quarter" idx="12"/>
          </p:nvPr>
        </p:nvSpPr>
        <p:spPr/>
        <p:txBody>
          <a:bodyPr/>
          <a:lstStyle/>
          <a:p>
            <a:fld id="{D4D8C3E0-2361-4F4D-A38A-0FFA1D46120C}" type="slidenum">
              <a:rPr lang="en-GB" smtClean="0">
                <a:solidFill>
                  <a:prstClr val="black">
                    <a:tint val="75000"/>
                  </a:prstClr>
                </a:solidFill>
              </a:rPr>
              <a:pPr/>
              <a:t>9</a:t>
            </a:fld>
            <a:endParaRPr lang="en-GB">
              <a:solidFill>
                <a:prstClr val="black">
                  <a:tint val="75000"/>
                </a:prstClr>
              </a:solidFill>
            </a:endParaRPr>
          </a:p>
        </p:txBody>
      </p:sp>
    </p:spTree>
    <p:extLst>
      <p:ext uri="{BB962C8B-B14F-4D97-AF65-F5344CB8AC3E}">
        <p14:creationId xmlns:p14="http://schemas.microsoft.com/office/powerpoint/2010/main" val="3009527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Economic evaluation 3 hours 7.2.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2752</TotalTime>
  <Words>317</Words>
  <Application>Microsoft Office PowerPoint</Application>
  <PresentationFormat>On-screen Show (4:3)</PresentationFormat>
  <Paragraphs>173</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Economic evaluation 3 hours 7.2.13</vt:lpstr>
      <vt:lpstr>Progress on the Wet Age-Related Macular Degeneration pathfinders service evaluation.</vt:lpstr>
      <vt:lpstr>PowerPoint Presentation</vt:lpstr>
      <vt:lpstr>PowerPoint Presentation</vt:lpstr>
      <vt:lpstr>PowerPoint Presentation</vt:lpstr>
      <vt:lpstr>Snapshot of findings from questionnaires  </vt:lpstr>
      <vt:lpstr>PowerPoint Presentation</vt:lpstr>
      <vt:lpstr>PowerPoint Presentation</vt:lpstr>
      <vt:lpstr>PowerPoint Presentation</vt:lpstr>
      <vt:lpstr>PowerPoint Presentation</vt:lpstr>
      <vt:lpstr>PowerPoint Presentation</vt:lpstr>
      <vt:lpstr>Snapshot of cross cutting themes from stakeholder perspectives</vt:lpstr>
      <vt:lpstr>Stakeholder interviews</vt:lpstr>
      <vt:lpstr>PowerPoint Presentation</vt:lpstr>
      <vt:lpstr>2. Environment &amp; atmosphere </vt:lpstr>
      <vt:lpstr>PowerPoint Presentation</vt:lpstr>
      <vt:lpstr> 3. Anxious Waiting </vt:lpstr>
      <vt:lpstr>  4. Transitioning to a new sustainable service  </vt:lpstr>
      <vt:lpstr> 5. Staff Motivation </vt:lpstr>
      <vt:lpstr>6. Patient motivation</vt:lpstr>
      <vt:lpstr>PowerPoint Presentation</vt:lpstr>
    </vt:vector>
  </TitlesOfParts>
  <Company>Swansea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Setting in the NHS</dc:title>
  <dc:creator>Anderson, Pippa</dc:creator>
  <cp:lastModifiedBy>insrv</cp:lastModifiedBy>
  <cp:revision>280</cp:revision>
  <cp:lastPrinted>2017-09-20T07:36:17Z</cp:lastPrinted>
  <dcterms:created xsi:type="dcterms:W3CDTF">2015-11-05T18:16:28Z</dcterms:created>
  <dcterms:modified xsi:type="dcterms:W3CDTF">2017-09-20T12:39:04Z</dcterms:modified>
</cp:coreProperties>
</file>