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658" autoAdjust="0"/>
  </p:normalViewPr>
  <p:slideViewPr>
    <p:cSldViewPr>
      <p:cViewPr varScale="1">
        <p:scale>
          <a:sx n="65" d="100"/>
          <a:sy n="65" d="100"/>
        </p:scale>
        <p:origin x="-296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03621-E6CF-4912-BC8C-EE07EC31B605}" type="datetimeFigureOut">
              <a:rPr lang="en-GB" smtClean="0"/>
              <a:t>11/09/17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792A3D-7C9B-4CC9-880B-03FAD5D40E27}" type="slidenum">
              <a:rPr lang="en-GB" smtClean="0"/>
              <a:t>‹#›</a:t>
            </a:fld>
            <a:endParaRPr lang="en-GB" dirty="0"/>
          </a:p>
        </p:txBody>
      </p:sp>
    </p:spTree>
    <p:extLst>
      <p:ext uri="{BB962C8B-B14F-4D97-AF65-F5344CB8AC3E}">
        <p14:creationId xmlns:p14="http://schemas.microsoft.com/office/powerpoint/2010/main" val="10000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Identification</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It is estimated that there are over 20,000 Deafblind people in Wales, that is people who have Loss of Sight and Hearing to the extent that it significantly affects their lives.  The problem is getting those people to identify that they are indeed Deafblind.  The very term Deafblind conjures up the idea of someone with no Light Perception and total hearing loss and so most people who have acquired deafblindness will simply accept the limitations caused by their conditions as part of growing old.  </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Deafblind Cymru needs to find ways of reaching their potential membership so that these people are aware that there is support available  and enable the person with Dual sensory loss to identify and access the support that they require both from Deafblind Cymru and from wider society.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Information</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The person with acquired dual sensory loss will find themselves out of contact with their usual sources of information  and find increasing problems accessing that information  that drops through the letterbox.  If the person themselves does not know what support they need, to access the information, they will not be able to communicate this need to the doctor or the electricity company to ensure the need is met.  </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The challenge for Deafblind Cymru is to ensure that people with Dual Sensory loss are enabled to demand access to information in the format that will enable them to access services they are entitled to.</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Isolation</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The loss of a single sense, sight or hearing is in itself isolating but when the two are combined, isolation rapidly sets in. Even at relatively low levels of the combined loss, people can begin to withdraw from social situations and lose confidence about everyday challenges such as crossing the road or going to the shops. As they drop out of the normal cycle of  life, they become harder to reach with the information they need to enable them to break out of their restricting circumstances . </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The Challenge that Deafblind Cymru faces is how to reach isolated people to provide them with support in becoming less isolated.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Independence</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Isolated and unable to access information the person with Dual sensory loss can rapidly lose their independence, becoming reliant on the good will of family and friends to undertake the simple tasks that Sighted and hearing people take for granted. </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Our Challenge is to support the person with dual sensory loss to retain as much independence as possible, and ensure that they are provided with the support they need to do this</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Interdependence</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Dual sensory loss  can lead to loss of confidence and a sense of being useless.  Responsibilities they have been happily undertaking for years are dropped as they lose their confidence.</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prstClr val="black"/>
              </a:solidFill>
              <a:effectLst/>
              <a:uLnTx/>
              <a:uFillTx/>
              <a:latin typeface="Arial"/>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smtClean="0">
                <a:ln>
                  <a:noFill/>
                </a:ln>
                <a:solidFill>
                  <a:prstClr val="black"/>
                </a:solidFill>
                <a:effectLst/>
                <a:uLnTx/>
                <a:uFillTx/>
                <a:latin typeface="Arial"/>
                <a:ea typeface="+mn-ea"/>
                <a:cs typeface="+mn-cs"/>
              </a:rPr>
              <a:t>Deafblind Cymru seek to identify people early on in the progression of dual sensory loss and encourage them to volunteer and support them to utilise their skills for the benefit of their peers such as taking a leadership role in a social group or becoming a befriender to a housebound person with Deafblindness.</a:t>
            </a:r>
          </a:p>
          <a:p>
            <a:endParaRPr lang="en-GB" dirty="0"/>
          </a:p>
        </p:txBody>
      </p:sp>
      <p:sp>
        <p:nvSpPr>
          <p:cNvPr id="4" name="Slide Number Placeholder 3"/>
          <p:cNvSpPr>
            <a:spLocks noGrp="1"/>
          </p:cNvSpPr>
          <p:nvPr>
            <p:ph type="sldNum" sz="quarter" idx="10"/>
          </p:nvPr>
        </p:nvSpPr>
        <p:spPr/>
        <p:txBody>
          <a:bodyPr/>
          <a:lstStyle/>
          <a:p>
            <a:fld id="{99792A3D-7C9B-4CC9-880B-03FAD5D40E27}" type="slidenum">
              <a:rPr lang="en-GB" smtClean="0"/>
              <a:t>2</a:t>
            </a:fld>
            <a:endParaRPr lang="en-GB" dirty="0"/>
          </a:p>
        </p:txBody>
      </p:sp>
    </p:spTree>
    <p:extLst>
      <p:ext uri="{BB962C8B-B14F-4D97-AF65-F5344CB8AC3E}">
        <p14:creationId xmlns:p14="http://schemas.microsoft.com/office/powerpoint/2010/main" val="357441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40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Statutory environment</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The Social Care and Well being act provides for an environment where the needs of Deafblind people must be met by organisations such as local government, social services and NHS Trusts.  The act also specifies the requirement for working across boundaries so that there is a duty for governmental organisations to work with relevant third sector organisations. </a:t>
            </a:r>
          </a:p>
          <a:p>
            <a:pPr marL="571500" marR="0" lvl="0" indent="-5715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4000" b="0" i="0" u="none" strike="noStrike" kern="1200" cap="none" spc="0" normalizeH="0" baseline="0" noProof="0" dirty="0" smtClean="0">
              <a:ln>
                <a:noFill/>
              </a:ln>
              <a:solidFill>
                <a:prstClr val="black"/>
              </a:solidFill>
              <a:effectLst/>
              <a:uLnTx/>
              <a:uFillTx/>
              <a:latin typeface="Arial"/>
              <a:ea typeface="+mn-ea"/>
              <a:cs typeface="+mn-cs"/>
            </a:endParaRPr>
          </a:p>
          <a:p>
            <a:pPr marL="571500" marR="0" lvl="0" indent="-5715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Partnership</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The Act in my opinion provide an opportunity for a change in the way that services are delivered.  By working in truly constructive ways across traditional boundaries of activity we can support each other in  providing the services our constituents require.  There must be mutual respect and open dialogue between organisations to enable support in place of duplication of effort.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40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Resources</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smtClean="0">
                <a:ln>
                  <a:noFill/>
                </a:ln>
                <a:solidFill>
                  <a:prstClr val="black"/>
                </a:solidFill>
                <a:effectLst/>
                <a:uLnTx/>
                <a:uFillTx/>
                <a:latin typeface="Arial"/>
                <a:ea typeface="+mn-ea"/>
                <a:cs typeface="+mn-cs"/>
              </a:rPr>
              <a:t>In a time of ever reducing financial resources in both the government and charitable sectors, we need to ensure that changes are made in the way that services are funded.  Speaking from the point of view of the Charitable sector, there needs to be a change in the way that Grant funding is allocated.  Services developed under a three year grant funding often cease with the end of the funding because the funder wants something novel – the current flavour of the month.  There is an urgent need for continuity to ensure that there is not a cyclical loss of personnel and expertise as one funding cycle comes to an end whilst the next has not yet started.</a:t>
            </a:r>
          </a:p>
          <a:p>
            <a:endParaRPr lang="en-GB" dirty="0"/>
          </a:p>
        </p:txBody>
      </p:sp>
      <p:sp>
        <p:nvSpPr>
          <p:cNvPr id="4" name="Slide Number Placeholder 3"/>
          <p:cNvSpPr>
            <a:spLocks noGrp="1"/>
          </p:cNvSpPr>
          <p:nvPr>
            <p:ph type="sldNum" sz="quarter" idx="10"/>
          </p:nvPr>
        </p:nvSpPr>
        <p:spPr/>
        <p:txBody>
          <a:bodyPr/>
          <a:lstStyle/>
          <a:p>
            <a:fld id="{99792A3D-7C9B-4CC9-880B-03FAD5D40E27}" type="slidenum">
              <a:rPr lang="en-GB" smtClean="0"/>
              <a:t>3</a:t>
            </a:fld>
            <a:endParaRPr lang="en-GB" dirty="0"/>
          </a:p>
        </p:txBody>
      </p:sp>
    </p:spTree>
    <p:extLst>
      <p:ext uri="{BB962C8B-B14F-4D97-AF65-F5344CB8AC3E}">
        <p14:creationId xmlns:p14="http://schemas.microsoft.com/office/powerpoint/2010/main" val="3878946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3200" dirty="0" smtClean="0"/>
              <a:t>Identification – Contact</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3200" baseline="0" dirty="0" smtClean="0"/>
              <a:t>Deafblind Cymru is happy to provide support to organisations to enable them to identify and help their deafblind constituents. We want to m</a:t>
            </a:r>
            <a:r>
              <a:rPr lang="en-GB" sz="3200" dirty="0" smtClean="0"/>
              <a:t>ake sure that those who come in contact with people</a:t>
            </a:r>
            <a:r>
              <a:rPr lang="en-GB" sz="3200" baseline="0" dirty="0" smtClean="0"/>
              <a:t> with sensory loss are aware of the issues, how to identify and signpost people with dual sensory loss to Deafblind UK..</a:t>
            </a:r>
            <a:endParaRPr lang="en-GB" sz="3200" dirty="0" smtClean="0"/>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3200" dirty="0" smtClean="0"/>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3200" dirty="0" smtClean="0"/>
              <a:t>Information – Communication. Deafblind</a:t>
            </a:r>
            <a:r>
              <a:rPr lang="en-GB" sz="3200" baseline="0" dirty="0" smtClean="0"/>
              <a:t> Cymru can provide support to e</a:t>
            </a:r>
            <a:r>
              <a:rPr lang="en-GB" sz="3200" dirty="0" smtClean="0"/>
              <a:t>nsure that</a:t>
            </a:r>
            <a:r>
              <a:rPr lang="en-GB" sz="3200" baseline="0" dirty="0" smtClean="0"/>
              <a:t> </a:t>
            </a:r>
            <a:r>
              <a:rPr lang="en-GB" sz="3200" dirty="0" smtClean="0"/>
              <a:t>service organisations are aware of the specific communication needs of the person</a:t>
            </a:r>
            <a:r>
              <a:rPr lang="en-GB" sz="3200" baseline="0" dirty="0" smtClean="0"/>
              <a:t> with dual sensory loss and are enabled through advice and training to deliver the information required.</a:t>
            </a:r>
            <a:endParaRPr lang="en-GB" sz="3200" dirty="0" smtClean="0"/>
          </a:p>
          <a:p>
            <a:pPr marL="914400" lvl="2" indent="0">
              <a:buFont typeface="Arial" panose="020B0604020202020204" pitchFamily="34" charset="0"/>
              <a:buNone/>
            </a:pPr>
            <a:endParaRPr lang="en-GB" sz="3200" dirty="0" smtClean="0"/>
          </a:p>
          <a:p>
            <a:pPr marL="457200" indent="-457200">
              <a:buFont typeface="Arial" panose="020B0604020202020204" pitchFamily="34" charset="0"/>
              <a:buChar char="•"/>
            </a:pPr>
            <a:r>
              <a:rPr lang="en-GB" sz="3200" dirty="0" smtClean="0"/>
              <a:t>Isolation – Community.</a:t>
            </a:r>
          </a:p>
          <a:p>
            <a:pPr marL="457200" lvl="1" indent="0">
              <a:buFont typeface="Arial" panose="020B0604020202020204" pitchFamily="34" charset="0"/>
              <a:buNone/>
            </a:pPr>
            <a:r>
              <a:rPr lang="en-GB" sz="3200" dirty="0" smtClean="0"/>
              <a:t>Prevention is better than cure, Deafblind Cymru is seeking to identify people with dual sensory loss before</a:t>
            </a:r>
            <a:r>
              <a:rPr lang="en-GB" sz="3200" baseline="0" dirty="0" smtClean="0"/>
              <a:t> the conditions have got to the stage where social isolation has become established.  We seek to enable the person retain their confidence and social networks, through the services we provide our members are empowered to overcome the sense of isolation and remain engaged with their community and find support from their deafblind peers.</a:t>
            </a:r>
            <a:endParaRPr lang="en-GB" sz="3200" dirty="0" smtClean="0"/>
          </a:p>
          <a:p>
            <a:pPr marL="0" indent="0">
              <a:buFont typeface="Arial" panose="020B0604020202020204" pitchFamily="34" charset="0"/>
              <a:buNone/>
            </a:pPr>
            <a:endParaRPr lang="en-GB" sz="3200" dirty="0" smtClean="0"/>
          </a:p>
          <a:p>
            <a:pPr marL="914400" lvl="2" indent="0">
              <a:buFont typeface="Arial" panose="020B0604020202020204" pitchFamily="34" charset="0"/>
              <a:buNone/>
            </a:pPr>
            <a:endParaRPr lang="en-GB" sz="3200" dirty="0" smtClean="0"/>
          </a:p>
          <a:p>
            <a:pPr marL="457200" indent="-457200">
              <a:buFont typeface="Arial" panose="020B0604020202020204" pitchFamily="34" charset="0"/>
              <a:buChar char="•"/>
            </a:pPr>
            <a:r>
              <a:rPr lang="en-GB" sz="3200" dirty="0" smtClean="0"/>
              <a:t>Independence – Confidence.  </a:t>
            </a:r>
          </a:p>
          <a:p>
            <a:pPr marL="457200" lvl="1" indent="0">
              <a:buFont typeface="Arial" panose="020B0604020202020204" pitchFamily="34" charset="0"/>
              <a:buNone/>
            </a:pPr>
            <a:r>
              <a:rPr lang="en-GB" sz="3200" dirty="0" smtClean="0"/>
              <a:t>Deafblind  Cymru aims to enable the person</a:t>
            </a:r>
            <a:r>
              <a:rPr lang="en-GB" sz="3200" baseline="0" dirty="0" smtClean="0"/>
              <a:t> with dual sensory Loss to retain their Independence and to live their life in the way they wish, as far as practically possible. We recognise that access to information and having services which meet their needs are absolutely vital in this.  Deafblind Cymru seeks to enable both the deafblind person and the people providing the services they need to access, to operate in a way that fosters the individuals confidence to provide and use the services.</a:t>
            </a:r>
          </a:p>
          <a:p>
            <a:pPr marL="0" indent="0">
              <a:buFont typeface="Arial" panose="020B0604020202020204" pitchFamily="34" charset="0"/>
              <a:buNone/>
            </a:pPr>
            <a:endParaRPr lang="en-GB" sz="3200" dirty="0" smtClean="0"/>
          </a:p>
          <a:p>
            <a:pPr marL="914400" lvl="2" indent="0">
              <a:buFont typeface="Arial" panose="020B0604020202020204" pitchFamily="34" charset="0"/>
              <a:buNone/>
            </a:pPr>
            <a:endParaRPr lang="en-GB" sz="3200" dirty="0" smtClean="0"/>
          </a:p>
          <a:p>
            <a:pPr marL="457200" indent="-457200">
              <a:buFont typeface="Arial" panose="020B0604020202020204" pitchFamily="34" charset="0"/>
              <a:buChar char="•"/>
            </a:pPr>
            <a:r>
              <a:rPr lang="en-GB" sz="3200" dirty="0" smtClean="0"/>
              <a:t>Interdependence – Co-operation.</a:t>
            </a:r>
            <a:r>
              <a:rPr lang="en-GB" sz="3200" baseline="0" dirty="0" smtClean="0"/>
              <a:t>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3200" baseline="0" dirty="0" smtClean="0"/>
              <a:t>For our members interdependence is found in the way we encourage them to contribute what they are able to give to other members – volunteering to phone housebound members of the community, taking up responsibilities in the members groups.</a:t>
            </a:r>
            <a:endParaRPr lang="en-GB" sz="3200" dirty="0" smtClean="0"/>
          </a:p>
          <a:p>
            <a:pPr marL="457200" lvl="1" indent="0">
              <a:buFont typeface="Arial" panose="020B0604020202020204" pitchFamily="34" charset="0"/>
              <a:buNone/>
            </a:pPr>
            <a:r>
              <a:rPr lang="en-GB" sz="3200" dirty="0" smtClean="0"/>
              <a:t>Deafblind</a:t>
            </a:r>
            <a:r>
              <a:rPr lang="en-GB" sz="3200" baseline="0" dirty="0" smtClean="0"/>
              <a:t> Cymru is a small organisation with limited resources, it is only by working together with other organisations, enabling them to, identify communicate with  and support effectively, those with dual sensory loss  that we can really make the difference needed for the deafblind community in Wales. </a:t>
            </a:r>
            <a:endParaRPr lang="en-GB" sz="3200" dirty="0" smtClean="0"/>
          </a:p>
        </p:txBody>
      </p:sp>
      <p:sp>
        <p:nvSpPr>
          <p:cNvPr id="4" name="Slide Number Placeholder 3"/>
          <p:cNvSpPr>
            <a:spLocks noGrp="1"/>
          </p:cNvSpPr>
          <p:nvPr>
            <p:ph type="sldNum" sz="quarter" idx="10"/>
          </p:nvPr>
        </p:nvSpPr>
        <p:spPr/>
        <p:txBody>
          <a:bodyPr/>
          <a:lstStyle/>
          <a:p>
            <a:fld id="{99792A3D-7C9B-4CC9-880B-03FAD5D40E27}" type="slidenum">
              <a:rPr lang="en-GB" smtClean="0"/>
              <a:t>4</a:t>
            </a:fld>
            <a:endParaRPr lang="en-GB" dirty="0"/>
          </a:p>
        </p:txBody>
      </p:sp>
    </p:spTree>
    <p:extLst>
      <p:ext uri="{BB962C8B-B14F-4D97-AF65-F5344CB8AC3E}">
        <p14:creationId xmlns:p14="http://schemas.microsoft.com/office/powerpoint/2010/main" val="3574410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792A3D-7C9B-4CC9-880B-03FAD5D40E27}" type="slidenum">
              <a:rPr lang="en-GB" smtClean="0"/>
              <a:t>5</a:t>
            </a:fld>
            <a:endParaRPr lang="en-GB" dirty="0"/>
          </a:p>
        </p:txBody>
      </p:sp>
    </p:spTree>
    <p:extLst>
      <p:ext uri="{BB962C8B-B14F-4D97-AF65-F5344CB8AC3E}">
        <p14:creationId xmlns:p14="http://schemas.microsoft.com/office/powerpoint/2010/main" val="331259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2050" name="Picture 2" descr="hi_big_bi_min_pin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528" y="5661248"/>
            <a:ext cx="1314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00192" y="260648"/>
            <a:ext cx="236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8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8990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25288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122003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428270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16056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349373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193823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4591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52306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580E5-A25B-4F69-A4E6-EB0EFA9A7259}" type="datetimeFigureOut">
              <a:rPr lang="en-GB" smtClean="0"/>
              <a:t>11/09/17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2FBD04-B854-4839-B352-A31035D0C9FB}" type="slidenum">
              <a:rPr lang="en-GB" smtClean="0"/>
              <a:t>‹#›</a:t>
            </a:fld>
            <a:endParaRPr lang="en-GB" dirty="0"/>
          </a:p>
        </p:txBody>
      </p:sp>
    </p:spTree>
    <p:extLst>
      <p:ext uri="{BB962C8B-B14F-4D97-AF65-F5344CB8AC3E}">
        <p14:creationId xmlns:p14="http://schemas.microsoft.com/office/powerpoint/2010/main" val="21884582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hi_big_bi_min_pin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23528" y="5661248"/>
            <a:ext cx="1314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00192" y="260648"/>
            <a:ext cx="236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580E5-A25B-4F69-A4E6-EB0EFA9A7259}" type="datetimeFigureOut">
              <a:rPr lang="en-GB" smtClean="0"/>
              <a:t>11/09/17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FBD04-B854-4839-B352-A31035D0C9FB}" type="slidenum">
              <a:rPr lang="en-GB" smtClean="0"/>
              <a:t>‹#›</a:t>
            </a:fld>
            <a:endParaRPr lang="en-GB" dirty="0"/>
          </a:p>
        </p:txBody>
      </p:sp>
    </p:spTree>
    <p:extLst>
      <p:ext uri="{BB962C8B-B14F-4D97-AF65-F5344CB8AC3E}">
        <p14:creationId xmlns:p14="http://schemas.microsoft.com/office/powerpoint/2010/main" val="3360271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9" Type="http://schemas.openxmlformats.org/officeDocument/2006/relationships/image" Target="../media/image9.jpeg"/><Relationship Id="rId10"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t>
            </a:r>
            <a:r>
              <a:rPr lang="en-GB" dirty="0" smtClean="0"/>
              <a:t>Deafblind Cymru Delivery </a:t>
            </a:r>
            <a:r>
              <a:rPr lang="en-GB" dirty="0"/>
              <a:t>Plan and </a:t>
            </a:r>
            <a:r>
              <a:rPr lang="en-GB" dirty="0" smtClean="0"/>
              <a:t/>
            </a:r>
            <a:br>
              <a:rPr lang="en-GB" dirty="0" smtClean="0"/>
            </a:br>
            <a:r>
              <a:rPr lang="en-GB" dirty="0" smtClean="0"/>
              <a:t>Framework for Action</a:t>
            </a:r>
            <a:endParaRPr lang="en-GB" dirty="0"/>
          </a:p>
        </p:txBody>
      </p:sp>
      <p:sp>
        <p:nvSpPr>
          <p:cNvPr id="3" name="Subtitle 2"/>
          <p:cNvSpPr>
            <a:spLocks noGrp="1"/>
          </p:cNvSpPr>
          <p:nvPr>
            <p:ph type="subTitle" idx="1"/>
          </p:nvPr>
        </p:nvSpPr>
        <p:spPr/>
        <p:txBody>
          <a:bodyPr/>
          <a:lstStyle/>
          <a:p>
            <a:r>
              <a:rPr lang="en-GB" dirty="0" smtClean="0"/>
              <a:t>How can we meet the needs of people with dual </a:t>
            </a:r>
            <a:r>
              <a:rPr lang="en-GB" dirty="0"/>
              <a:t>s</a:t>
            </a:r>
            <a:r>
              <a:rPr lang="en-GB" dirty="0" smtClean="0"/>
              <a:t>ensory loss?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13544"/>
            <a:ext cx="23653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i_big_bi_min_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661248"/>
            <a:ext cx="1314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90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13544"/>
            <a:ext cx="23653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i_big_bi_min_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5661248"/>
            <a:ext cx="1314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1052761" y="123825"/>
            <a:ext cx="5247432" cy="1143000"/>
          </a:xfrm>
        </p:spPr>
        <p:txBody>
          <a:bodyPr/>
          <a:lstStyle/>
          <a:p>
            <a:r>
              <a:rPr lang="en-GB" dirty="0" smtClean="0"/>
              <a:t>Challenges</a:t>
            </a:r>
            <a:endParaRPr lang="en-GB" dirty="0"/>
          </a:p>
        </p:txBody>
      </p:sp>
      <p:sp>
        <p:nvSpPr>
          <p:cNvPr id="5" name="Content Placeholder 4"/>
          <p:cNvSpPr>
            <a:spLocks noGrp="1"/>
          </p:cNvSpPr>
          <p:nvPr>
            <p:ph idx="1"/>
          </p:nvPr>
        </p:nvSpPr>
        <p:spPr>
          <a:xfrm>
            <a:off x="1187624" y="1600200"/>
            <a:ext cx="7499176" cy="4525963"/>
          </a:xfrm>
        </p:spPr>
        <p:txBody>
          <a:bodyPr/>
          <a:lstStyle/>
          <a:p>
            <a:r>
              <a:rPr lang="en-GB" sz="4000" dirty="0" smtClean="0"/>
              <a:t>Identification</a:t>
            </a:r>
          </a:p>
          <a:p>
            <a:r>
              <a:rPr lang="en-GB" sz="4000" dirty="0" smtClean="0"/>
              <a:t>Information</a:t>
            </a:r>
          </a:p>
          <a:p>
            <a:r>
              <a:rPr lang="en-GB" sz="4000" dirty="0" smtClean="0"/>
              <a:t>Isolation</a:t>
            </a:r>
          </a:p>
          <a:p>
            <a:r>
              <a:rPr lang="en-GB" sz="4000" dirty="0" smtClean="0"/>
              <a:t>Independence</a:t>
            </a:r>
          </a:p>
          <a:p>
            <a:r>
              <a:rPr lang="en-GB" sz="4000" dirty="0" smtClean="0"/>
              <a:t>Interdependence</a:t>
            </a:r>
            <a:endParaRPr lang="en-GB" sz="4000" dirty="0"/>
          </a:p>
        </p:txBody>
      </p:sp>
    </p:spTree>
    <p:extLst>
      <p:ext uri="{BB962C8B-B14F-4D97-AF65-F5344CB8AC3E}">
        <p14:creationId xmlns:p14="http://schemas.microsoft.com/office/powerpoint/2010/main" val="4042294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544616" cy="1143000"/>
          </a:xfrm>
        </p:spPr>
        <p:txBody>
          <a:bodyPr/>
          <a:lstStyle/>
          <a:p>
            <a:r>
              <a:rPr lang="en-GB" dirty="0" smtClean="0"/>
              <a:t>The Framework</a:t>
            </a:r>
            <a:endParaRPr lang="en-GB" dirty="0"/>
          </a:p>
        </p:txBody>
      </p:sp>
      <p:sp>
        <p:nvSpPr>
          <p:cNvPr id="3" name="Content Placeholder 2"/>
          <p:cNvSpPr>
            <a:spLocks noGrp="1"/>
          </p:cNvSpPr>
          <p:nvPr>
            <p:ph idx="1"/>
          </p:nvPr>
        </p:nvSpPr>
        <p:spPr>
          <a:xfrm>
            <a:off x="395536" y="1600200"/>
            <a:ext cx="8291264" cy="4525963"/>
          </a:xfrm>
        </p:spPr>
        <p:txBody>
          <a:bodyPr/>
          <a:lstStyle/>
          <a:p>
            <a:endParaRPr lang="en-GB" sz="4000" dirty="0" smtClean="0"/>
          </a:p>
          <a:p>
            <a:r>
              <a:rPr lang="en-GB" sz="4000" dirty="0" smtClean="0"/>
              <a:t>Statutory Environment</a:t>
            </a:r>
          </a:p>
          <a:p>
            <a:r>
              <a:rPr lang="en-GB" sz="4000" dirty="0" smtClean="0"/>
              <a:t>Partnership</a:t>
            </a:r>
          </a:p>
          <a:p>
            <a:r>
              <a:rPr lang="en-GB" sz="4000" dirty="0" smtClean="0"/>
              <a:t>Resources</a:t>
            </a:r>
            <a:endParaRPr lang="en-GB" sz="4000" dirty="0"/>
          </a:p>
          <a:p>
            <a:endParaRPr lang="en-GB" sz="4000" dirty="0" smtClean="0"/>
          </a:p>
          <a:p>
            <a:endParaRPr lang="en-GB" sz="4000" dirty="0" smtClean="0"/>
          </a:p>
          <a:p>
            <a:endParaRPr lang="en-GB" dirty="0"/>
          </a:p>
        </p:txBody>
      </p:sp>
    </p:spTree>
    <p:extLst>
      <p:ext uri="{BB962C8B-B14F-4D97-AF65-F5344CB8AC3E}">
        <p14:creationId xmlns:p14="http://schemas.microsoft.com/office/powerpoint/2010/main" val="2474478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13544"/>
            <a:ext cx="23653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i_big_bi_min_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5661248"/>
            <a:ext cx="1314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457200" y="413544"/>
            <a:ext cx="5842992" cy="1004094"/>
          </a:xfrm>
        </p:spPr>
        <p:txBody>
          <a:bodyPr>
            <a:normAutofit/>
          </a:bodyPr>
          <a:lstStyle/>
          <a:p>
            <a:r>
              <a:rPr lang="en-GB" dirty="0" smtClean="0"/>
              <a:t>The Plan</a:t>
            </a:r>
            <a:endParaRPr lang="en-GB" dirty="0"/>
          </a:p>
        </p:txBody>
      </p:sp>
      <p:sp>
        <p:nvSpPr>
          <p:cNvPr id="5" name="Content Placeholder 4"/>
          <p:cNvSpPr>
            <a:spLocks noGrp="1"/>
          </p:cNvSpPr>
          <p:nvPr>
            <p:ph idx="1"/>
          </p:nvPr>
        </p:nvSpPr>
        <p:spPr>
          <a:xfrm>
            <a:off x="611560" y="1556792"/>
            <a:ext cx="8031137" cy="3816424"/>
          </a:xfrm>
        </p:spPr>
        <p:txBody>
          <a:bodyPr>
            <a:noAutofit/>
          </a:bodyPr>
          <a:lstStyle/>
          <a:p>
            <a:r>
              <a:rPr lang="en-GB" sz="4000" dirty="0" smtClean="0"/>
              <a:t>Identification – Contact</a:t>
            </a:r>
          </a:p>
          <a:p>
            <a:r>
              <a:rPr lang="en-GB" sz="4000" dirty="0" smtClean="0"/>
              <a:t>Information </a:t>
            </a:r>
            <a:r>
              <a:rPr lang="en-GB" sz="4000" dirty="0"/>
              <a:t>- </a:t>
            </a:r>
            <a:r>
              <a:rPr lang="en-GB" sz="4000" dirty="0" smtClean="0"/>
              <a:t>Communication</a:t>
            </a:r>
          </a:p>
          <a:p>
            <a:r>
              <a:rPr lang="en-GB" sz="4000" dirty="0" smtClean="0"/>
              <a:t>Isolation - Community</a:t>
            </a:r>
          </a:p>
          <a:p>
            <a:r>
              <a:rPr lang="en-GB" sz="4000" dirty="0" smtClean="0"/>
              <a:t>Independence - Confidence</a:t>
            </a:r>
          </a:p>
          <a:p>
            <a:r>
              <a:rPr lang="en-GB" sz="4000" dirty="0" smtClean="0"/>
              <a:t>Interdependence – Co-operation</a:t>
            </a:r>
            <a:endParaRPr lang="en-GB" sz="4000" dirty="0"/>
          </a:p>
        </p:txBody>
      </p:sp>
    </p:spTree>
    <p:extLst>
      <p:ext uri="{BB962C8B-B14F-4D97-AF65-F5344CB8AC3E}">
        <p14:creationId xmlns:p14="http://schemas.microsoft.com/office/powerpoint/2010/main" val="4125827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8" y="1623981"/>
            <a:ext cx="8229600" cy="1143000"/>
          </a:xfrm>
        </p:spPr>
        <p:txBody>
          <a:bodyPr/>
          <a:lstStyle/>
          <a:p>
            <a:endParaRPr lang="en-GB" dirty="0"/>
          </a:p>
        </p:txBody>
      </p:sp>
      <p:sp>
        <p:nvSpPr>
          <p:cNvPr id="3" name="Content Placeholder 2"/>
          <p:cNvSpPr>
            <a:spLocks noGrp="1"/>
          </p:cNvSpPr>
          <p:nvPr>
            <p:ph idx="1"/>
          </p:nvPr>
        </p:nvSpPr>
        <p:spPr/>
        <p:txBody>
          <a:bodyPr/>
          <a:lstStyle/>
          <a:p>
            <a:endParaRPr lang="en-GB" dirty="0"/>
          </a:p>
        </p:txBody>
      </p:sp>
      <p:grpSp>
        <p:nvGrpSpPr>
          <p:cNvPr id="4" name="Group 29"/>
          <p:cNvGrpSpPr>
            <a:grpSpLocks/>
          </p:cNvGrpSpPr>
          <p:nvPr/>
        </p:nvGrpSpPr>
        <p:grpSpPr bwMode="auto">
          <a:xfrm>
            <a:off x="1306513" y="2780928"/>
            <a:ext cx="6811962" cy="1296987"/>
            <a:chOff x="2688" y="9169"/>
            <a:chExt cx="6270" cy="1255"/>
          </a:xfrm>
        </p:grpSpPr>
        <p:pic>
          <p:nvPicPr>
            <p:cNvPr id="5" name="Picture 30" descr="HAND-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9169"/>
              <a:ext cx="747" cy="714"/>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31" descr="HAND-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2" y="9173"/>
              <a:ext cx="737" cy="7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32" descr="HAN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7" y="9173"/>
              <a:ext cx="755" cy="7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33" descr="HAND-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6" y="9173"/>
              <a:ext cx="747" cy="71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34" descr="HAND-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8" y="9173"/>
              <a:ext cx="756" cy="7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WordArt 35"/>
            <p:cNvSpPr>
              <a:spLocks noChangeArrowheads="1" noChangeShapeType="1" noTextEdit="1"/>
            </p:cNvSpPr>
            <p:nvPr/>
          </p:nvSpPr>
          <p:spPr bwMode="auto">
            <a:xfrm>
              <a:off x="2886" y="9913"/>
              <a:ext cx="300" cy="50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T</a:t>
              </a:r>
            </a:p>
          </p:txBody>
        </p:sp>
        <p:sp>
          <p:nvSpPr>
            <p:cNvPr id="11" name="WordArt 36"/>
            <p:cNvSpPr>
              <a:spLocks noChangeArrowheads="1" noChangeShapeType="1" noTextEdit="1"/>
            </p:cNvSpPr>
            <p:nvPr/>
          </p:nvSpPr>
          <p:spPr bwMode="auto">
            <a:xfrm>
              <a:off x="3666" y="9913"/>
              <a:ext cx="300" cy="50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H</a:t>
              </a:r>
            </a:p>
          </p:txBody>
        </p:sp>
        <p:sp>
          <p:nvSpPr>
            <p:cNvPr id="12" name="WordArt 37"/>
            <p:cNvSpPr>
              <a:spLocks noChangeArrowheads="1" noChangeShapeType="1" noTextEdit="1"/>
            </p:cNvSpPr>
            <p:nvPr/>
          </p:nvSpPr>
          <p:spPr bwMode="auto">
            <a:xfrm>
              <a:off x="5250" y="9913"/>
              <a:ext cx="301" cy="50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N</a:t>
              </a:r>
            </a:p>
          </p:txBody>
        </p:sp>
        <p:sp>
          <p:nvSpPr>
            <p:cNvPr id="13" name="WordArt 38"/>
            <p:cNvSpPr>
              <a:spLocks noChangeArrowheads="1" noChangeShapeType="1" noTextEdit="1"/>
            </p:cNvSpPr>
            <p:nvPr/>
          </p:nvSpPr>
          <p:spPr bwMode="auto">
            <a:xfrm>
              <a:off x="4481" y="9913"/>
              <a:ext cx="301" cy="50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A</a:t>
              </a:r>
            </a:p>
          </p:txBody>
        </p:sp>
        <p:sp>
          <p:nvSpPr>
            <p:cNvPr id="14" name="WordArt 39"/>
            <p:cNvSpPr>
              <a:spLocks noChangeArrowheads="1" noChangeShapeType="1" noTextEdit="1"/>
            </p:cNvSpPr>
            <p:nvPr/>
          </p:nvSpPr>
          <p:spPr bwMode="auto">
            <a:xfrm>
              <a:off x="6038" y="9919"/>
              <a:ext cx="300" cy="50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K</a:t>
              </a:r>
            </a:p>
          </p:txBody>
        </p:sp>
        <p:pic>
          <p:nvPicPr>
            <p:cNvPr id="15" name="Picture 40" descr="HAND-Y"/>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89" y="9169"/>
              <a:ext cx="729" cy="671"/>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Picture 41" descr="HAND-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12" y="9169"/>
              <a:ext cx="652" cy="716"/>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 name="Picture 42" descr="HAND-U"/>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09" y="9169"/>
              <a:ext cx="749" cy="716"/>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8" name="WordArt 43"/>
            <p:cNvSpPr>
              <a:spLocks noChangeArrowheads="1" noChangeShapeType="1" noTextEdit="1"/>
            </p:cNvSpPr>
            <p:nvPr/>
          </p:nvSpPr>
          <p:spPr bwMode="auto">
            <a:xfrm>
              <a:off x="6820" y="9919"/>
              <a:ext cx="299" cy="503"/>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Y</a:t>
              </a:r>
            </a:p>
          </p:txBody>
        </p:sp>
        <p:sp>
          <p:nvSpPr>
            <p:cNvPr id="19" name="WordArt 44"/>
            <p:cNvSpPr>
              <a:spLocks noChangeArrowheads="1" noChangeShapeType="1" noTextEdit="1"/>
            </p:cNvSpPr>
            <p:nvPr/>
          </p:nvSpPr>
          <p:spPr bwMode="auto">
            <a:xfrm>
              <a:off x="7572" y="9901"/>
              <a:ext cx="299" cy="503"/>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O</a:t>
              </a:r>
            </a:p>
          </p:txBody>
        </p:sp>
        <p:sp>
          <p:nvSpPr>
            <p:cNvPr id="20" name="WordArt 45"/>
            <p:cNvSpPr>
              <a:spLocks noChangeArrowheads="1" noChangeShapeType="1" noTextEdit="1"/>
            </p:cNvSpPr>
            <p:nvPr/>
          </p:nvSpPr>
          <p:spPr bwMode="auto">
            <a:xfrm>
              <a:off x="8398" y="9919"/>
              <a:ext cx="299" cy="503"/>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GB" sz="3600" kern="10" dirty="0" smtClean="0">
                  <a:ln w="9525">
                    <a:solidFill>
                      <a:srgbClr val="7030A0"/>
                    </a:solidFill>
                    <a:round/>
                    <a:headEnd/>
                    <a:tailEnd/>
                  </a:ln>
                  <a:solidFill>
                    <a:srgbClr val="7030A0"/>
                  </a:solidFill>
                  <a:latin typeface="Arial Black"/>
                  <a:cs typeface="Arial" charset="0"/>
                </a:rPr>
                <a:t>U</a:t>
              </a:r>
            </a:p>
          </p:txBody>
        </p:sp>
      </p:grpSp>
    </p:spTree>
    <p:extLst>
      <p:ext uri="{BB962C8B-B14F-4D97-AF65-F5344CB8AC3E}">
        <p14:creationId xmlns:p14="http://schemas.microsoft.com/office/powerpoint/2010/main" val="20265814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TotalTime>
  <Words>1207</Words>
  <Application>Microsoft Macintosh PowerPoint</Application>
  <PresentationFormat>On-screen Show (4:3)</PresentationFormat>
  <Paragraphs>82</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Deafblind Cymru Delivery Plan and  Framework for Action</vt:lpstr>
      <vt:lpstr>Challenges</vt:lpstr>
      <vt:lpstr>The Framework</vt:lpstr>
      <vt:lpstr>The Plan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Tait</dc:creator>
  <cp:lastModifiedBy>Rebecca Phillips</cp:lastModifiedBy>
  <cp:revision>86</cp:revision>
  <dcterms:created xsi:type="dcterms:W3CDTF">2017-08-30T09:25:15Z</dcterms:created>
  <dcterms:modified xsi:type="dcterms:W3CDTF">2017-09-11T12:51:19Z</dcterms:modified>
</cp:coreProperties>
</file>