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5" r:id="rId5"/>
    <p:sldId id="266" r:id="rId6"/>
    <p:sldId id="261" r:id="rId7"/>
    <p:sldId id="268" r:id="rId8"/>
    <p:sldId id="262" r:id="rId9"/>
    <p:sldId id="263" r:id="rId10"/>
    <p:sldId id="267" r:id="rId11"/>
    <p:sldId id="269"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642" y="-2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53565-C520-48E1-9F29-2AEB8032D367}" type="datetimeFigureOut">
              <a:rPr lang="en-GB" smtClean="0"/>
              <a:t>15/09/2016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B9040-15B0-4D95-B4B4-AF00E054E641}" type="slidenum">
              <a:rPr lang="en-GB" smtClean="0"/>
              <a:t>‹#›</a:t>
            </a:fld>
            <a:endParaRPr lang="en-GB"/>
          </a:p>
        </p:txBody>
      </p:sp>
    </p:spTree>
    <p:extLst>
      <p:ext uri="{BB962C8B-B14F-4D97-AF65-F5344CB8AC3E}">
        <p14:creationId xmlns:p14="http://schemas.microsoft.com/office/powerpoint/2010/main" val="256099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 am aware that having an Eye Care Plan and a cohesive sector has meant the profile of eye health in Wales has increased. But more importantly, a lot of </a:t>
            </a:r>
            <a:r>
              <a:rPr lang="en-GB" dirty="0" err="1" smtClean="0"/>
              <a:t>improvments</a:t>
            </a:r>
            <a:r>
              <a:rPr lang="en-GB" dirty="0" smtClean="0"/>
              <a:t> have been made. </a:t>
            </a:r>
          </a:p>
          <a:p>
            <a:endParaRPr lang="en-GB" dirty="0" smtClean="0"/>
          </a:p>
          <a:p>
            <a:pPr>
              <a:spcAft>
                <a:spcPts val="0"/>
              </a:spcAft>
            </a:pPr>
            <a:r>
              <a:rPr lang="en-GB" sz="1200" dirty="0" smtClean="0">
                <a:solidFill>
                  <a:srgbClr val="000000"/>
                </a:solidFill>
                <a:effectLst/>
                <a:latin typeface="+mn-lt"/>
                <a:ea typeface="Calibri"/>
              </a:rPr>
              <a:t> I am aware that having an Eye Care Plan and a cohesive sector has meant the profile of eye health in Wales has increased. But more importantly, a lot of </a:t>
            </a:r>
            <a:r>
              <a:rPr lang="en-GB" sz="1200" dirty="0" err="1" smtClean="0">
                <a:solidFill>
                  <a:srgbClr val="000000"/>
                </a:solidFill>
                <a:effectLst/>
                <a:latin typeface="+mn-lt"/>
                <a:ea typeface="Calibri"/>
              </a:rPr>
              <a:t>improvments</a:t>
            </a:r>
            <a:r>
              <a:rPr lang="en-GB" sz="1200" dirty="0" smtClean="0">
                <a:solidFill>
                  <a:srgbClr val="000000"/>
                </a:solidFill>
                <a:effectLst/>
                <a:latin typeface="+mn-lt"/>
                <a:ea typeface="Calibri"/>
              </a:rPr>
              <a:t> have been made. </a:t>
            </a:r>
            <a:endParaRPr lang="en-GB" sz="1200" dirty="0" smtClean="0">
              <a:effectLst/>
              <a:latin typeface="Times New Roman"/>
              <a:ea typeface="Calibri"/>
            </a:endParaRPr>
          </a:p>
          <a:p>
            <a:pPr>
              <a:spcAft>
                <a:spcPts val="0"/>
              </a:spcAft>
            </a:pPr>
            <a:r>
              <a:rPr lang="en-GB" sz="1200" dirty="0" smtClean="0">
                <a:solidFill>
                  <a:srgbClr val="000000"/>
                </a:solidFill>
                <a:effectLst/>
                <a:latin typeface="+mn-lt"/>
                <a:ea typeface="Calibri"/>
              </a:rPr>
              <a:t> </a:t>
            </a:r>
            <a:endParaRPr lang="en-GB" sz="1200" dirty="0" smtClean="0">
              <a:effectLst/>
              <a:latin typeface="Times New Roman"/>
              <a:ea typeface="Calibri"/>
            </a:endParaRPr>
          </a:p>
          <a:p>
            <a:endParaRPr lang="en-GB" dirty="0"/>
          </a:p>
        </p:txBody>
      </p:sp>
      <p:sp>
        <p:nvSpPr>
          <p:cNvPr id="4" name="Slide Number Placeholder 3"/>
          <p:cNvSpPr>
            <a:spLocks noGrp="1"/>
          </p:cNvSpPr>
          <p:nvPr>
            <p:ph type="sldNum" sz="quarter" idx="10"/>
          </p:nvPr>
        </p:nvSpPr>
        <p:spPr/>
        <p:txBody>
          <a:bodyPr/>
          <a:lstStyle/>
          <a:p>
            <a:fld id="{953B9040-15B0-4D95-B4B4-AF00E054E641}" type="slidenum">
              <a:rPr lang="en-GB" smtClean="0"/>
              <a:t>3</a:t>
            </a:fld>
            <a:endParaRPr lang="en-GB"/>
          </a:p>
        </p:txBody>
      </p:sp>
    </p:spTree>
    <p:extLst>
      <p:ext uri="{BB962C8B-B14F-4D97-AF65-F5344CB8AC3E}">
        <p14:creationId xmlns:p14="http://schemas.microsoft.com/office/powerpoint/2010/main" val="85848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example, one of the actions in the plan was that  a quality assured  children's vision screening service should be delivered across Wales.</a:t>
            </a:r>
          </a:p>
          <a:p>
            <a:r>
              <a:rPr lang="en-GB" sz="1200" kern="1200" dirty="0" smtClean="0">
                <a:solidFill>
                  <a:schemeClr val="tx1"/>
                </a:solidFill>
                <a:effectLst/>
                <a:latin typeface="+mn-lt"/>
                <a:ea typeface="+mn-ea"/>
                <a:cs typeface="+mn-cs"/>
              </a:rPr>
              <a:t>All stakeholders agreed a children's screening pathway based on the National Screening Committee recommendations . This was launched last summer and this summer the lead </a:t>
            </a:r>
            <a:r>
              <a:rPr lang="en-GB" sz="1200" kern="1200" dirty="0" err="1" smtClean="0">
                <a:solidFill>
                  <a:schemeClr val="tx1"/>
                </a:solidFill>
                <a:effectLst/>
                <a:latin typeface="+mn-lt"/>
                <a:ea typeface="+mn-ea"/>
                <a:cs typeface="+mn-cs"/>
              </a:rPr>
              <a:t>orthoptists</a:t>
            </a:r>
            <a:r>
              <a:rPr lang="en-GB" sz="1200" kern="1200" dirty="0" smtClean="0">
                <a:solidFill>
                  <a:schemeClr val="tx1"/>
                </a:solidFill>
                <a:effectLst/>
                <a:latin typeface="+mn-lt"/>
                <a:ea typeface="+mn-ea"/>
                <a:cs typeface="+mn-cs"/>
              </a:rPr>
              <a:t> in each health board has been auditing the screening service  offered when a child enters school in their area . At the next Eye Care Steering Board we will be discussing the results and seeing how the service is working and whether it can be improved  in Wales. That is just one example of how we in Wales, are working to improve the eye health of the nation. In this service, and many others, we are UK leaders.</a:t>
            </a:r>
          </a:p>
          <a:p>
            <a:endParaRPr lang="en-GB" dirty="0"/>
          </a:p>
        </p:txBody>
      </p:sp>
      <p:sp>
        <p:nvSpPr>
          <p:cNvPr id="4" name="Slide Number Placeholder 3"/>
          <p:cNvSpPr>
            <a:spLocks noGrp="1"/>
          </p:cNvSpPr>
          <p:nvPr>
            <p:ph type="sldNum" sz="quarter" idx="10"/>
          </p:nvPr>
        </p:nvSpPr>
        <p:spPr/>
        <p:txBody>
          <a:bodyPr/>
          <a:lstStyle/>
          <a:p>
            <a:fld id="{953B9040-15B0-4D95-B4B4-AF00E054E641}" type="slidenum">
              <a:rPr lang="en-GB" smtClean="0"/>
              <a:t>6</a:t>
            </a:fld>
            <a:endParaRPr lang="en-GB"/>
          </a:p>
        </p:txBody>
      </p:sp>
    </p:spTree>
    <p:extLst>
      <p:ext uri="{BB962C8B-B14F-4D97-AF65-F5344CB8AC3E}">
        <p14:creationId xmlns:p14="http://schemas.microsoft.com/office/powerpoint/2010/main" val="247049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Chair of the Steering Board I would like to inject a bit of focus and pace. The Eye Care Plan is fantastic because it crosses the whole pathway, from preventing eye disease to supporting people with sight loss. </a:t>
            </a:r>
            <a:r>
              <a:rPr lang="en-GB" sz="1200" kern="1200" smtClean="0">
                <a:solidFill>
                  <a:schemeClr val="tx1"/>
                </a:solidFill>
                <a:effectLst/>
                <a:latin typeface="+mn-lt"/>
                <a:ea typeface="+mn-ea"/>
                <a:cs typeface="+mn-cs"/>
              </a:rPr>
              <a:t>However, that means there are a lot of diverse actions and as Chair of a local group I found it was quite hard to work out what our responsibilities are and the priorities.</a:t>
            </a:r>
          </a:p>
          <a:p>
            <a:endParaRPr lang="en-GB"/>
          </a:p>
        </p:txBody>
      </p:sp>
      <p:sp>
        <p:nvSpPr>
          <p:cNvPr id="4" name="Slide Number Placeholder 3"/>
          <p:cNvSpPr>
            <a:spLocks noGrp="1"/>
          </p:cNvSpPr>
          <p:nvPr>
            <p:ph type="sldNum" sz="quarter" idx="10"/>
          </p:nvPr>
        </p:nvSpPr>
        <p:spPr/>
        <p:txBody>
          <a:bodyPr/>
          <a:lstStyle/>
          <a:p>
            <a:fld id="{953B9040-15B0-4D95-B4B4-AF00E054E641}" type="slidenum">
              <a:rPr lang="en-GB" smtClean="0"/>
              <a:t>10</a:t>
            </a:fld>
            <a:endParaRPr lang="en-GB"/>
          </a:p>
        </p:txBody>
      </p:sp>
    </p:spTree>
    <p:extLst>
      <p:ext uri="{BB962C8B-B14F-4D97-AF65-F5344CB8AC3E}">
        <p14:creationId xmlns:p14="http://schemas.microsoft.com/office/powerpoint/2010/main" val="295632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51037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65112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74820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C9CEC-836A-4BDE-BBA0-D97044172647}"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48947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C9CEC-836A-4BDE-BBA0-D97044172647}"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80065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AC9CEC-836A-4BDE-BBA0-D97044172647}"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15089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AC9CEC-836A-4BDE-BBA0-D97044172647}" type="datetimeFigureOut">
              <a:rPr lang="en-GB" smtClean="0"/>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17654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AC9CEC-836A-4BDE-BBA0-D97044172647}"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298386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C9CEC-836A-4BDE-BBA0-D97044172647}" type="datetimeFigureOut">
              <a:rPr lang="en-GB" smtClean="0"/>
              <a:t>15/09/2016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19517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C9CEC-836A-4BDE-BBA0-D97044172647}"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3120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C9CEC-836A-4BDE-BBA0-D97044172647}"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D4FB1-5F81-46BB-B0FB-6FCABA5184B2}" type="slidenum">
              <a:rPr lang="en-GB" smtClean="0"/>
              <a:t>‹#›</a:t>
            </a:fld>
            <a:endParaRPr lang="en-GB"/>
          </a:p>
        </p:txBody>
      </p:sp>
    </p:spTree>
    <p:extLst>
      <p:ext uri="{BB962C8B-B14F-4D97-AF65-F5344CB8AC3E}">
        <p14:creationId xmlns:p14="http://schemas.microsoft.com/office/powerpoint/2010/main" val="420288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C9CEC-836A-4BDE-BBA0-D97044172647}" type="datetimeFigureOut">
              <a:rPr lang="en-GB" smtClean="0"/>
              <a:t>15/09/2016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D4FB1-5F81-46BB-B0FB-6FCABA5184B2}" type="slidenum">
              <a:rPr lang="en-GB" smtClean="0"/>
              <a:t>‹#›</a:t>
            </a:fld>
            <a:endParaRPr lang="en-GB"/>
          </a:p>
        </p:txBody>
      </p:sp>
    </p:spTree>
    <p:extLst>
      <p:ext uri="{BB962C8B-B14F-4D97-AF65-F5344CB8AC3E}">
        <p14:creationId xmlns:p14="http://schemas.microsoft.com/office/powerpoint/2010/main" val="333348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normAutofit/>
          </a:bodyPr>
          <a:lstStyle/>
          <a:p>
            <a:r>
              <a:rPr lang="en-GB" sz="5400" b="1" dirty="0" smtClean="0"/>
              <a:t>Innovation in Eye </a:t>
            </a:r>
            <a:r>
              <a:rPr lang="en-GB" sz="5400" b="1" dirty="0"/>
              <a:t>S</a:t>
            </a:r>
            <a:r>
              <a:rPr lang="en-GB" sz="5400" b="1" dirty="0" smtClean="0"/>
              <a:t>ervices</a:t>
            </a:r>
            <a:endParaRPr lang="en-GB" sz="5400" b="1" dirty="0"/>
          </a:p>
        </p:txBody>
      </p:sp>
      <p:sp>
        <p:nvSpPr>
          <p:cNvPr id="3" name="Subtitle 2"/>
          <p:cNvSpPr>
            <a:spLocks noGrp="1"/>
          </p:cNvSpPr>
          <p:nvPr>
            <p:ph type="subTitle" idx="1"/>
          </p:nvPr>
        </p:nvSpPr>
        <p:spPr/>
        <p:txBody>
          <a:bodyPr>
            <a:noAutofit/>
          </a:bodyPr>
          <a:lstStyle/>
          <a:p>
            <a:r>
              <a:rPr lang="en-GB" sz="3600" b="1" dirty="0" smtClean="0">
                <a:solidFill>
                  <a:schemeClr val="tx1"/>
                </a:solidFill>
              </a:rPr>
              <a:t>Dr Fiona Jenkins</a:t>
            </a:r>
          </a:p>
          <a:p>
            <a:r>
              <a:rPr lang="en-GB" sz="3600" b="1" dirty="0" smtClean="0">
                <a:solidFill>
                  <a:schemeClr val="tx1"/>
                </a:solidFill>
              </a:rPr>
              <a:t>Chair National Eye </a:t>
            </a:r>
            <a:r>
              <a:rPr lang="en-GB" sz="3600" b="1" dirty="0">
                <a:solidFill>
                  <a:schemeClr val="tx1"/>
                </a:solidFill>
              </a:rPr>
              <a:t>H</a:t>
            </a:r>
            <a:r>
              <a:rPr lang="en-GB" sz="3600" b="1" dirty="0" smtClean="0">
                <a:solidFill>
                  <a:schemeClr val="tx1"/>
                </a:solidFill>
              </a:rPr>
              <a:t>ealth Care Steering Board</a:t>
            </a:r>
            <a:endParaRPr lang="en-GB" sz="36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37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113792"/>
            <a:ext cx="1419459" cy="141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7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Role</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38" y="1764145"/>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608719"/>
            <a:ext cx="316835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8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 our priorities</a:t>
            </a:r>
            <a:endParaRPr lang="en-GB" dirty="0"/>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GB" dirty="0" smtClean="0"/>
              <a:t> </a:t>
            </a:r>
            <a:r>
              <a:rPr lang="en-GB" sz="3600" dirty="0" smtClean="0"/>
              <a:t>Eye care </a:t>
            </a:r>
            <a:r>
              <a:rPr lang="en-GB" sz="3600" dirty="0"/>
              <a:t>plan </a:t>
            </a:r>
            <a:r>
              <a:rPr lang="en-GB" sz="3600" dirty="0" smtClean="0"/>
              <a:t>re-fresh ( not re –write)</a:t>
            </a:r>
          </a:p>
          <a:p>
            <a:pPr marL="0" indent="0">
              <a:buNone/>
            </a:pPr>
            <a:r>
              <a:rPr lang="en-GB" sz="3600" dirty="0" smtClean="0"/>
              <a:t> </a:t>
            </a:r>
            <a:endParaRPr lang="en-GB" sz="3600" dirty="0" smtClean="0"/>
          </a:p>
          <a:p>
            <a:pPr marL="0" indent="0">
              <a:buNone/>
            </a:pPr>
            <a:r>
              <a:rPr lang="en-GB" sz="3600" dirty="0" smtClean="0"/>
              <a:t>Priority </a:t>
            </a:r>
            <a:r>
              <a:rPr lang="en-GB" sz="3600" dirty="0"/>
              <a:t>actions </a:t>
            </a:r>
            <a:r>
              <a:rPr lang="en-GB" sz="3600" dirty="0" smtClean="0"/>
              <a:t>for </a:t>
            </a:r>
            <a:r>
              <a:rPr lang="en-GB" sz="3600" dirty="0"/>
              <a:t>the next 18 </a:t>
            </a:r>
            <a:r>
              <a:rPr lang="en-GB" sz="3600" dirty="0" smtClean="0"/>
              <a:t>months</a:t>
            </a:r>
          </a:p>
          <a:p>
            <a:pPr marL="514350" indent="-514350">
              <a:buFont typeface="+mj-lt"/>
              <a:buAutoNum type="arabicPeriod"/>
            </a:pPr>
            <a:r>
              <a:rPr lang="en-GB" sz="3600" dirty="0"/>
              <a:t>S</a:t>
            </a:r>
            <a:r>
              <a:rPr lang="en-GB" sz="3600" dirty="0" smtClean="0"/>
              <a:t>hould </a:t>
            </a:r>
            <a:r>
              <a:rPr lang="en-GB" sz="3600" dirty="0"/>
              <a:t>all </a:t>
            </a:r>
            <a:r>
              <a:rPr lang="en-GB" sz="3600" dirty="0" smtClean="0"/>
              <a:t>13 be priorities?</a:t>
            </a:r>
            <a:endParaRPr lang="en-GB" sz="3600" dirty="0"/>
          </a:p>
          <a:p>
            <a:pPr marL="514350" indent="-514350">
              <a:buFont typeface="+mj-lt"/>
              <a:buAutoNum type="arabicPeriod"/>
            </a:pPr>
            <a:r>
              <a:rPr lang="en-GB" sz="3600" dirty="0" smtClean="0"/>
              <a:t>Is </a:t>
            </a:r>
            <a:r>
              <a:rPr lang="en-GB" sz="3600" dirty="0"/>
              <a:t>there </a:t>
            </a:r>
            <a:r>
              <a:rPr lang="en-GB" sz="3600" dirty="0" smtClean="0"/>
              <a:t>anything </a:t>
            </a:r>
            <a:r>
              <a:rPr lang="en-GB" sz="3600" dirty="0"/>
              <a:t>we </a:t>
            </a:r>
            <a:r>
              <a:rPr lang="en-GB" sz="3600" dirty="0" smtClean="0"/>
              <a:t>missed?</a:t>
            </a:r>
          </a:p>
          <a:p>
            <a:pPr marL="514350" indent="-514350">
              <a:buFont typeface="+mj-lt"/>
              <a:buAutoNum type="arabicPeriod"/>
            </a:pPr>
            <a:r>
              <a:rPr lang="en-GB" sz="3600" dirty="0" smtClean="0"/>
              <a:t>What </a:t>
            </a:r>
            <a:r>
              <a:rPr lang="en-GB" sz="3600" dirty="0"/>
              <a:t>the </a:t>
            </a:r>
            <a:r>
              <a:rPr lang="en-GB" sz="3600" dirty="0" smtClean="0"/>
              <a:t>top 5?</a:t>
            </a:r>
          </a:p>
          <a:p>
            <a:pPr marL="0" indent="0">
              <a:buNone/>
            </a:pPr>
            <a:r>
              <a:rPr lang="en-GB" sz="3600" dirty="0" smtClean="0"/>
              <a:t>……………...Deliver, </a:t>
            </a:r>
            <a:r>
              <a:rPr lang="en-GB" dirty="0" smtClean="0"/>
              <a:t>Deliver, Deliver…………….</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2321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93" t="21551" r="23467" b="22216"/>
          <a:stretch/>
        </p:blipFill>
        <p:spPr bwMode="auto">
          <a:xfrm>
            <a:off x="3048000" y="228599"/>
            <a:ext cx="4223766" cy="638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359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00" y="116632"/>
            <a:ext cx="8229600" cy="1143000"/>
          </a:xfrm>
        </p:spPr>
        <p:txBody>
          <a:bodyPr/>
          <a:lstStyle/>
          <a:p>
            <a:r>
              <a:rPr lang="en-GB" dirty="0" smtClean="0"/>
              <a:t>My Personal Innovation</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6"/>
            <a:ext cx="3528095" cy="199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116" y="5157192"/>
            <a:ext cx="52108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924944"/>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7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 Health Care Plan</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1369660"/>
            <a:ext cx="3816424" cy="528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13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Requirements of Innovation</a:t>
            </a:r>
            <a:endParaRPr lang="en-GB" dirty="0"/>
          </a:p>
        </p:txBody>
      </p:sp>
      <p:sp>
        <p:nvSpPr>
          <p:cNvPr id="3" name="Content Placeholder 2"/>
          <p:cNvSpPr>
            <a:spLocks noGrp="1"/>
          </p:cNvSpPr>
          <p:nvPr>
            <p:ph idx="1"/>
          </p:nvPr>
        </p:nvSpPr>
        <p:spPr/>
        <p:txBody>
          <a:bodyPr/>
          <a:lstStyle/>
          <a:p>
            <a:r>
              <a:rPr lang="en-GB" sz="4000" dirty="0" smtClean="0"/>
              <a:t>Co-production</a:t>
            </a:r>
          </a:p>
          <a:p>
            <a:r>
              <a:rPr lang="en-GB" sz="4000" dirty="0" smtClean="0"/>
              <a:t>Working </a:t>
            </a:r>
            <a:r>
              <a:rPr lang="en-GB" sz="4000" dirty="0"/>
              <a:t>well together across primary and </a:t>
            </a:r>
            <a:r>
              <a:rPr lang="en-GB" sz="4000" dirty="0" smtClean="0"/>
              <a:t>secondary care</a:t>
            </a:r>
          </a:p>
          <a:p>
            <a:r>
              <a:rPr lang="en-GB" sz="4000" dirty="0" smtClean="0"/>
              <a:t>Using prudent healthcare principles</a:t>
            </a:r>
          </a:p>
          <a:p>
            <a:r>
              <a:rPr lang="en-GB" sz="4000" dirty="0" smtClean="0"/>
              <a:t>Maximising the contribution of all</a:t>
            </a:r>
          </a:p>
          <a:p>
            <a:endParaRPr lang="en-GB" dirty="0"/>
          </a:p>
          <a:p>
            <a:endParaRPr lang="en-GB" dirty="0"/>
          </a:p>
        </p:txBody>
      </p:sp>
    </p:spTree>
    <p:extLst>
      <p:ext uri="{BB962C8B-B14F-4D97-AF65-F5344CB8AC3E}">
        <p14:creationId xmlns:p14="http://schemas.microsoft.com/office/powerpoint/2010/main" val="209036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055"/>
            <a:ext cx="8229600" cy="1143000"/>
          </a:xfrm>
        </p:spPr>
        <p:txBody>
          <a:bodyPr/>
          <a:lstStyle/>
          <a:p>
            <a:r>
              <a:rPr lang="en-GB" dirty="0" smtClean="0"/>
              <a:t>Working with Partners</a:t>
            </a:r>
            <a:endParaRPr lang="en-GB" dirty="0"/>
          </a:p>
        </p:txBody>
      </p:sp>
      <p:sp>
        <p:nvSpPr>
          <p:cNvPr id="3" name="Content Placeholder 2"/>
          <p:cNvSpPr>
            <a:spLocks noGrp="1"/>
          </p:cNvSpPr>
          <p:nvPr>
            <p:ph idx="1"/>
          </p:nvPr>
        </p:nvSpPr>
        <p:spPr>
          <a:xfrm>
            <a:off x="457200" y="980728"/>
            <a:ext cx="8229600" cy="5145435"/>
          </a:xfrm>
        </p:spPr>
        <p:txBody>
          <a:bodyPr>
            <a:normAutofit/>
          </a:bodyPr>
          <a:lstStyle/>
          <a:p>
            <a:r>
              <a:rPr lang="en-GB" sz="3600" dirty="0" smtClean="0"/>
              <a:t>Public Health </a:t>
            </a:r>
            <a:r>
              <a:rPr lang="en-GB" sz="3600" dirty="0" smtClean="0"/>
              <a:t>Wales</a:t>
            </a:r>
          </a:p>
          <a:p>
            <a:r>
              <a:rPr lang="en-GB" sz="3600" dirty="0" smtClean="0"/>
              <a:t>Work </a:t>
            </a:r>
            <a:r>
              <a:rPr lang="en-GB" sz="3600" dirty="0" smtClean="0"/>
              <a:t>with Social Services </a:t>
            </a:r>
            <a:r>
              <a:rPr lang="en-GB" sz="3600" dirty="0" smtClean="0"/>
              <a:t>and  </a:t>
            </a:r>
            <a:r>
              <a:rPr lang="en-GB" sz="3600" dirty="0"/>
              <a:t>Regional Partnership </a:t>
            </a:r>
            <a:r>
              <a:rPr lang="en-GB" sz="3600" dirty="0" smtClean="0"/>
              <a:t>Boards</a:t>
            </a:r>
          </a:p>
          <a:p>
            <a:r>
              <a:rPr lang="en-GB" sz="3600" dirty="0" smtClean="0"/>
              <a:t>Low </a:t>
            </a:r>
            <a:r>
              <a:rPr lang="en-GB" sz="3600" dirty="0" smtClean="0"/>
              <a:t>Vision services</a:t>
            </a:r>
          </a:p>
          <a:p>
            <a:r>
              <a:rPr lang="en-GB" sz="3600" dirty="0" smtClean="0"/>
              <a:t>Third Sector</a:t>
            </a:r>
          </a:p>
          <a:p>
            <a:r>
              <a:rPr lang="en-GB" sz="3600" dirty="0" smtClean="0"/>
              <a:t>Citizens</a:t>
            </a:r>
            <a:endParaRPr lang="en-GB" sz="3600" dirty="0"/>
          </a:p>
        </p:txBody>
      </p:sp>
    </p:spTree>
    <p:extLst>
      <p:ext uri="{BB962C8B-B14F-4D97-AF65-F5344CB8AC3E}">
        <p14:creationId xmlns:p14="http://schemas.microsoft.com/office/powerpoint/2010/main" val="5040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Innovation</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endParaRPr lang="en-GB" dirty="0"/>
          </a:p>
          <a:p>
            <a:endParaRPr lang="en-GB" dirty="0" smtClean="0"/>
          </a:p>
          <a:p>
            <a:endParaRPr lang="en-GB" dirty="0"/>
          </a:p>
          <a:p>
            <a:endParaRPr lang="en-GB" dirty="0" smtClean="0"/>
          </a:p>
          <a:p>
            <a:r>
              <a:rPr lang="en-GB" dirty="0" smtClean="0"/>
              <a:t>Children’s vision screening , pathway endorsed by eye health steering group </a:t>
            </a:r>
          </a:p>
          <a:p>
            <a:r>
              <a:rPr lang="en-GB" dirty="0" smtClean="0"/>
              <a:t>Results to be shared Sept 16</a:t>
            </a:r>
          </a:p>
          <a:p>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184"/>
          <a:stretch/>
        </p:blipFill>
        <p:spPr bwMode="auto">
          <a:xfrm>
            <a:off x="1259632" y="1196752"/>
            <a:ext cx="6429375" cy="273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61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a:t>
            </a:r>
            <a:r>
              <a:rPr lang="en-GB" dirty="0" smtClean="0"/>
              <a:t>Pathways</a:t>
            </a:r>
            <a:endParaRPr lang="en-GB" dirty="0"/>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GB" sz="3600" dirty="0" smtClean="0"/>
              <a:t>Cataract</a:t>
            </a:r>
          </a:p>
          <a:p>
            <a:r>
              <a:rPr lang="en-GB" sz="3600" dirty="0" smtClean="0"/>
              <a:t>Glaucoma</a:t>
            </a:r>
          </a:p>
          <a:p>
            <a:r>
              <a:rPr lang="en-GB" sz="3600" dirty="0" smtClean="0"/>
              <a:t>Corneal </a:t>
            </a:r>
            <a:r>
              <a:rPr lang="en-GB" sz="3600" dirty="0" smtClean="0"/>
              <a:t>services</a:t>
            </a:r>
          </a:p>
          <a:p>
            <a:r>
              <a:rPr lang="en-GB" sz="3600" dirty="0" smtClean="0"/>
              <a:t>Wet AMD</a:t>
            </a:r>
            <a:endParaRPr lang="en-GB" sz="3600" dirty="0" smtClean="0"/>
          </a:p>
          <a:p>
            <a:r>
              <a:rPr lang="en-GB" sz="3600" dirty="0" smtClean="0"/>
              <a:t>Maximising use of primary care</a:t>
            </a:r>
          </a:p>
          <a:p>
            <a:r>
              <a:rPr lang="en-GB" sz="3600" dirty="0" smtClean="0"/>
              <a:t>Maximising contribution of ALL practitioners</a:t>
            </a:r>
          </a:p>
          <a:p>
            <a:r>
              <a:rPr lang="en-GB" sz="3600" dirty="0" smtClean="0"/>
              <a:t>Audit </a:t>
            </a:r>
            <a:r>
              <a:rPr lang="en-GB" sz="3600" dirty="0" smtClean="0"/>
              <a:t>to improve</a:t>
            </a:r>
          </a:p>
          <a:p>
            <a:endParaRPr lang="en-GB" dirty="0"/>
          </a:p>
        </p:txBody>
      </p:sp>
    </p:spTree>
    <p:extLst>
      <p:ext uri="{BB962C8B-B14F-4D97-AF65-F5344CB8AC3E}">
        <p14:creationId xmlns:p14="http://schemas.microsoft.com/office/powerpoint/2010/main" val="192723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everything has been easy….</a:t>
            </a:r>
            <a:endParaRPr lang="en-GB" dirty="0"/>
          </a:p>
        </p:txBody>
      </p:sp>
      <p:sp>
        <p:nvSpPr>
          <p:cNvPr id="3" name="Content Placeholder 2"/>
          <p:cNvSpPr>
            <a:spLocks noGrp="1"/>
          </p:cNvSpPr>
          <p:nvPr>
            <p:ph idx="1"/>
          </p:nvPr>
        </p:nvSpPr>
        <p:spPr>
          <a:xfrm>
            <a:off x="467544" y="1772816"/>
            <a:ext cx="8229600" cy="4525963"/>
          </a:xfrm>
        </p:spPr>
        <p:txBody>
          <a:bodyPr>
            <a:normAutofit/>
          </a:bodyPr>
          <a:lstStyle/>
          <a:p>
            <a:r>
              <a:rPr lang="en-GB" sz="4000" dirty="0" smtClean="0"/>
              <a:t>Change is challenging</a:t>
            </a:r>
          </a:p>
          <a:p>
            <a:r>
              <a:rPr lang="en-GB" sz="4000" dirty="0"/>
              <a:t> W</a:t>
            </a:r>
            <a:r>
              <a:rPr lang="en-GB" sz="4000" dirty="0" smtClean="0"/>
              <a:t>e all need to work differently</a:t>
            </a:r>
          </a:p>
          <a:p>
            <a:r>
              <a:rPr lang="en-GB" sz="4000" dirty="0" smtClean="0"/>
              <a:t>Hospital capacity and the demand </a:t>
            </a:r>
            <a:endParaRPr lang="en-GB" sz="4000" dirty="0" smtClean="0"/>
          </a:p>
          <a:p>
            <a:r>
              <a:rPr lang="en-GB" sz="4000" dirty="0" smtClean="0"/>
              <a:t>Without </a:t>
            </a:r>
            <a:r>
              <a:rPr lang="en-GB" sz="4000" dirty="0" smtClean="0"/>
              <a:t>accurate data we cant measure to improve</a:t>
            </a:r>
          </a:p>
          <a:p>
            <a:pPr marL="0" indent="0">
              <a:buNone/>
            </a:pPr>
            <a:endParaRPr lang="en-GB" dirty="0" smtClean="0"/>
          </a:p>
          <a:p>
            <a:endParaRPr lang="en-GB" dirty="0"/>
          </a:p>
        </p:txBody>
      </p:sp>
    </p:spTree>
    <p:extLst>
      <p:ext uri="{BB962C8B-B14F-4D97-AF65-F5344CB8AC3E}">
        <p14:creationId xmlns:p14="http://schemas.microsoft.com/office/powerpoint/2010/main" val="405247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Plans to Progress</a:t>
            </a:r>
            <a:endParaRPr lang="en-GB" dirty="0"/>
          </a:p>
        </p:txBody>
      </p:sp>
      <p:sp>
        <p:nvSpPr>
          <p:cNvPr id="3" name="Content Placeholder 2"/>
          <p:cNvSpPr>
            <a:spLocks noGrp="1"/>
          </p:cNvSpPr>
          <p:nvPr>
            <p:ph idx="1"/>
          </p:nvPr>
        </p:nvSpPr>
        <p:spPr>
          <a:xfrm>
            <a:off x="467544" y="1412776"/>
            <a:ext cx="8229600" cy="4525963"/>
          </a:xfrm>
        </p:spPr>
        <p:txBody>
          <a:bodyPr/>
          <a:lstStyle/>
          <a:p>
            <a:r>
              <a:rPr lang="en-GB" dirty="0" smtClean="0"/>
              <a:t>Electronic patient record   to support ophthalmology requirements</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627464" cy="351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238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303</Words>
  <Application>Microsoft Office PowerPoint</Application>
  <PresentationFormat>On-screen Show (4:3)</PresentationFormat>
  <Paragraphs>63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Innovation in Eye Services</vt:lpstr>
      <vt:lpstr>My Personal Innovation</vt:lpstr>
      <vt:lpstr>Eye Health Care Plan</vt:lpstr>
      <vt:lpstr>Key Requirements of Innovation</vt:lpstr>
      <vt:lpstr>Working with Partners</vt:lpstr>
      <vt:lpstr>Example of Innovation</vt:lpstr>
      <vt:lpstr>New Pathways</vt:lpstr>
      <vt:lpstr>Not everything has been easy….</vt:lpstr>
      <vt:lpstr>Plans to Progress</vt:lpstr>
      <vt:lpstr>My Role</vt:lpstr>
      <vt:lpstr>Agree our priorities</vt:lpstr>
      <vt:lpstr>PowerPoint Presentation</vt:lpstr>
    </vt:vector>
  </TitlesOfParts>
  <Company>CardiffandVale UHB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CVUHB</dc:creator>
  <cp:lastModifiedBy>CVUHB</cp:lastModifiedBy>
  <cp:revision>16</cp:revision>
  <dcterms:created xsi:type="dcterms:W3CDTF">2016-09-12T13:20:23Z</dcterms:created>
  <dcterms:modified xsi:type="dcterms:W3CDTF">2016-09-15T06:04:05Z</dcterms:modified>
</cp:coreProperties>
</file>